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66600" cy="6858000"/>
  <p:notesSz cx="121666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8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6591" y="1341628"/>
            <a:ext cx="11753416" cy="885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4990" y="3840480"/>
            <a:ext cx="851662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330" y="1577340"/>
            <a:ext cx="5292471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5799" y="1577340"/>
            <a:ext cx="5292471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61999"/>
            <a:ext cx="12152376" cy="60228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473"/>
            <a:ext cx="12166600" cy="9046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95568" y="5877151"/>
            <a:ext cx="2271031" cy="9808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1003" y="328676"/>
            <a:ext cx="880459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4714" y="1707387"/>
            <a:ext cx="10536555" cy="173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6644" y="6377940"/>
            <a:ext cx="389331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330" y="6377940"/>
            <a:ext cx="279831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9952" y="6377940"/>
            <a:ext cx="279831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3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" y="4762"/>
            <a:ext cx="12143195" cy="9046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87162" y="4721859"/>
            <a:ext cx="8553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Правила</a:t>
            </a:r>
            <a:r>
              <a:rPr sz="4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безопасного</a:t>
            </a:r>
            <a:r>
              <a:rPr sz="4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поведения </a:t>
            </a:r>
            <a:r>
              <a:rPr sz="4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4000" spc="-15" dirty="0">
                <a:solidFill>
                  <a:srgbClr val="002060"/>
                </a:solidFill>
                <a:latin typeface="Times New Roman"/>
                <a:cs typeface="Times New Roman"/>
              </a:rPr>
              <a:t> быту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0111" y="3466139"/>
            <a:ext cx="46291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90"/>
              </a:lnSpc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225552"/>
            <a:ext cx="11186160" cy="8961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8506" y="330707"/>
            <a:ext cx="10678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" dirty="0"/>
              <a:t>Правила</a:t>
            </a:r>
            <a:r>
              <a:rPr sz="3200" spc="95" dirty="0"/>
              <a:t> </a:t>
            </a:r>
            <a:r>
              <a:rPr sz="3200" spc="40" dirty="0"/>
              <a:t>безопасности</a:t>
            </a:r>
            <a:r>
              <a:rPr sz="3200" spc="100" dirty="0"/>
              <a:t> </a:t>
            </a:r>
            <a:r>
              <a:rPr sz="3200" spc="30" dirty="0"/>
              <a:t>при</a:t>
            </a:r>
            <a:r>
              <a:rPr sz="3200" spc="105" dirty="0"/>
              <a:t> </a:t>
            </a:r>
            <a:r>
              <a:rPr sz="3200" spc="40" dirty="0"/>
              <a:t>обращении</a:t>
            </a:r>
            <a:r>
              <a:rPr sz="3200" spc="100" dirty="0"/>
              <a:t> </a:t>
            </a:r>
            <a:r>
              <a:rPr sz="3200" dirty="0"/>
              <a:t>с</a:t>
            </a:r>
            <a:r>
              <a:rPr sz="3200" spc="100" dirty="0"/>
              <a:t> </a:t>
            </a:r>
            <a:r>
              <a:rPr sz="3200" spc="25" dirty="0"/>
              <a:t>бытовым</a:t>
            </a:r>
            <a:r>
              <a:rPr sz="3200" spc="95" dirty="0"/>
              <a:t> </a:t>
            </a:r>
            <a:r>
              <a:rPr sz="3200" spc="20" dirty="0"/>
              <a:t>газом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58971" y="962659"/>
            <a:ext cx="11830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4550" algn="l"/>
                <a:tab pos="1388745" algn="l"/>
                <a:tab pos="2303145" algn="l"/>
                <a:tab pos="4412615" algn="l"/>
                <a:tab pos="5310505" algn="l"/>
                <a:tab pos="6021705" algn="l"/>
                <a:tab pos="6361430" algn="l"/>
                <a:tab pos="7797165" algn="l"/>
                <a:tab pos="8983345" algn="l"/>
                <a:tab pos="9867265" algn="l"/>
                <a:tab pos="10405110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ли	вы	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уг	п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ли	з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х	г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	в	п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ъ</a:t>
            </a:r>
            <a:r>
              <a:rPr sz="2400" spc="2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4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,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	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	вып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лнить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3492" y="1941067"/>
            <a:ext cx="990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уж</a:t>
            </a:r>
            <a:r>
              <a:rPr sz="2400" b="1" spc="-9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971" y="1328420"/>
            <a:ext cx="4707255" cy="137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определённый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список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действий: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Wingdings"/>
              <a:buChar char=""/>
              <a:tabLst>
                <a:tab pos="354965" algn="l"/>
                <a:tab pos="355600" algn="l"/>
                <a:tab pos="1791970" algn="l"/>
                <a:tab pos="3598545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b="1" spc="-6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ь	аварийную	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spc="-8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ую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25"/>
              </a:spcBef>
            </a:pP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«104»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971" y="2678684"/>
            <a:ext cx="5924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2638425" algn="l"/>
                <a:tab pos="4585970" algn="l"/>
                <a:tab pos="573532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ара</a:t>
            </a: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й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ь	о</a:t>
            </a: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де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ли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ь	м</a:t>
            </a:r>
            <a:r>
              <a:rPr sz="24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	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871" y="3047491"/>
            <a:ext cx="6521450" cy="148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>
              <a:lnSpc>
                <a:spcPts val="243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источник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утечки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газа</a:t>
            </a:r>
            <a:endParaRPr sz="2400">
              <a:latin typeface="Times New Roman"/>
              <a:cs typeface="Times New Roman"/>
            </a:endParaRPr>
          </a:p>
          <a:p>
            <a:pPr marL="393700" indent="-342900">
              <a:lnSpc>
                <a:spcPts val="3325"/>
              </a:lnSpc>
              <a:buFont typeface="Wingdings"/>
              <a:buChar char=""/>
              <a:tabLst>
                <a:tab pos="393065" algn="l"/>
                <a:tab pos="393700" algn="l"/>
                <a:tab pos="1645285" algn="l"/>
                <a:tab pos="3185160" algn="l"/>
                <a:tab pos="3891279" algn="l"/>
                <a:tab pos="468249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Сообщи	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24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800" b="1" spc="-517" baseline="-7812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b="1" spc="-345" dirty="0">
                <a:solidFill>
                  <a:srgbClr val="002060"/>
                </a:solidFill>
                <a:latin typeface="Times New Roman"/>
                <a:cs typeface="Times New Roman"/>
              </a:rPr>
              <a:t>уте</a:t>
            </a:r>
            <a:r>
              <a:rPr sz="4800" b="1" spc="-517" baseline="-7812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b="1" spc="-345" dirty="0">
                <a:solidFill>
                  <a:srgbClr val="002060"/>
                </a:solidFill>
                <a:latin typeface="Times New Roman"/>
                <a:cs typeface="Times New Roman"/>
              </a:rPr>
              <a:t>чки	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газа	</a:t>
            </a:r>
            <a:r>
              <a:rPr sz="24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всем	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жильцам</a:t>
            </a:r>
            <a:r>
              <a:rPr sz="24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800" b="1" spc="-127" baseline="-14756" dirty="0">
                <a:solidFill>
                  <a:srgbClr val="FFFFFF"/>
                </a:solidFill>
                <a:latin typeface="Times New Roman"/>
                <a:cs typeface="Times New Roman"/>
              </a:rPr>
              <a:t>Ро</a:t>
            </a:r>
            <a:endParaRPr sz="4800" baseline="-14756">
              <a:latin typeface="Times New Roman"/>
              <a:cs typeface="Times New Roman"/>
            </a:endParaRPr>
          </a:p>
          <a:p>
            <a:pPr marL="393065">
              <a:lnSpc>
                <a:spcPts val="2810"/>
              </a:lnSpc>
            </a:pP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подъезда</a:t>
            </a:r>
            <a:endParaRPr sz="24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Открой двери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окна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подъезде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208519" y="1496567"/>
            <a:ext cx="4921250" cy="4590415"/>
            <a:chOff x="7208519" y="1496567"/>
            <a:chExt cx="4921250" cy="4590415"/>
          </a:xfrm>
        </p:grpSpPr>
        <p:sp>
          <p:nvSpPr>
            <p:cNvPr id="11" name="object 11"/>
            <p:cNvSpPr/>
            <p:nvPr/>
          </p:nvSpPr>
          <p:spPr>
            <a:xfrm>
              <a:off x="7309021" y="1549515"/>
              <a:ext cx="4808220" cy="4524375"/>
            </a:xfrm>
            <a:custGeom>
              <a:avLst/>
              <a:gdLst/>
              <a:ahLst/>
              <a:cxnLst/>
              <a:rect l="l" t="t" r="r" b="b"/>
              <a:pathLst>
                <a:path w="4808220" h="4524375">
                  <a:moveTo>
                    <a:pt x="4807845" y="0"/>
                  </a:moveTo>
                  <a:lnTo>
                    <a:pt x="0" y="0"/>
                  </a:lnTo>
                  <a:lnTo>
                    <a:pt x="0" y="4524314"/>
                  </a:lnTo>
                  <a:lnTo>
                    <a:pt x="4807845" y="4524314"/>
                  </a:lnTo>
                  <a:lnTo>
                    <a:pt x="48078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09021" y="1549515"/>
              <a:ext cx="4808220" cy="4524375"/>
            </a:xfrm>
            <a:custGeom>
              <a:avLst/>
              <a:gdLst/>
              <a:ahLst/>
              <a:cxnLst/>
              <a:rect l="l" t="t" r="r" b="b"/>
              <a:pathLst>
                <a:path w="4808220" h="4524375">
                  <a:moveTo>
                    <a:pt x="0" y="0"/>
                  </a:moveTo>
                  <a:lnTo>
                    <a:pt x="4807845" y="0"/>
                  </a:lnTo>
                  <a:lnTo>
                    <a:pt x="4807845" y="4524315"/>
                  </a:lnTo>
                  <a:lnTo>
                    <a:pt x="0" y="45243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0223" y="1496567"/>
              <a:ext cx="2228087" cy="685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8519" y="1865375"/>
              <a:ext cx="3672839" cy="685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8519" y="2231135"/>
              <a:ext cx="4888991" cy="688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8519" y="2599943"/>
              <a:ext cx="3831335" cy="6888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08519" y="2956559"/>
              <a:ext cx="2337816" cy="6858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387761" y="1569211"/>
            <a:ext cx="4428490" cy="185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61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ПОМНИТЕ!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9400"/>
              </a:lnSpc>
              <a:spcBef>
                <a:spcPts val="4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Во время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утечки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газа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в 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квартире,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подъезде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или в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каком </a:t>
            </a:r>
            <a:r>
              <a:rPr sz="2400" b="1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либо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другом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помещении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запрещается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87761" y="3398011"/>
            <a:ext cx="4608830" cy="258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Зажигать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огонь, курить</a:t>
            </a:r>
            <a:endParaRPr sz="2400">
              <a:latin typeface="Times New Roman"/>
              <a:cs typeface="Times New Roman"/>
            </a:endParaRPr>
          </a:p>
          <a:p>
            <a:pPr marL="355600" marR="1631950" indent="-342900">
              <a:lnSpc>
                <a:spcPct val="1008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Пользоваться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ро</a:t>
            </a: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ри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орами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780"/>
              </a:lnSpc>
              <a:spcBef>
                <a:spcPts val="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Включать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выключать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свет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b="1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электроприборы</a:t>
            </a:r>
            <a:endParaRPr sz="2400">
              <a:latin typeface="Times New Roman"/>
              <a:cs typeface="Times New Roman"/>
            </a:endParaRPr>
          </a:p>
          <a:p>
            <a:pPr marL="355600" marR="195580" indent="-342900">
              <a:lnSpc>
                <a:spcPts val="2900"/>
              </a:lnSpc>
              <a:spcBef>
                <a:spcPts val="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Пользоваться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мобильными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b="1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стационарными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телефонам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9527" y="3680156"/>
            <a:ext cx="7051675" cy="2860040"/>
            <a:chOff x="249527" y="3680156"/>
            <a:chExt cx="7051675" cy="286004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527" y="5407525"/>
              <a:ext cx="6924675" cy="113216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9329" y="3680156"/>
              <a:ext cx="2251346" cy="18863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414" y="5952048"/>
            <a:ext cx="10153650" cy="831215"/>
          </a:xfrm>
          <a:custGeom>
            <a:avLst/>
            <a:gdLst/>
            <a:ahLst/>
            <a:cxnLst/>
            <a:rect l="l" t="t" r="r" b="b"/>
            <a:pathLst>
              <a:path w="10153650" h="831215">
                <a:moveTo>
                  <a:pt x="10153128" y="0"/>
                </a:moveTo>
                <a:lnTo>
                  <a:pt x="0" y="0"/>
                </a:lnTo>
                <a:lnTo>
                  <a:pt x="0" y="830997"/>
                </a:lnTo>
                <a:lnTo>
                  <a:pt x="10153128" y="830997"/>
                </a:lnTo>
                <a:lnTo>
                  <a:pt x="10153128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163" y="933195"/>
            <a:ext cx="11381105" cy="7054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25"/>
              </a:spcBef>
            </a:pP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дом,</a:t>
            </a:r>
            <a:r>
              <a:rPr sz="2200" spc="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квартиру</a:t>
            </a:r>
            <a:r>
              <a:rPr sz="2200" spc="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вода</a:t>
            </a:r>
            <a:r>
              <a:rPr sz="2200" spc="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поступает</a:t>
            </a:r>
            <a:r>
              <a:rPr sz="2200" spc="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200" spc="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трубам</a:t>
            </a:r>
            <a:r>
              <a:rPr sz="2200" spc="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распределяется</a:t>
            </a:r>
            <a:r>
              <a:rPr sz="2200" spc="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200" spc="2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различным</a:t>
            </a:r>
            <a:r>
              <a:rPr sz="22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помещениям,</a:t>
            </a:r>
            <a:r>
              <a:rPr sz="22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002060"/>
                </a:solidFill>
                <a:latin typeface="Times New Roman"/>
                <a:cs typeface="Times New Roman"/>
              </a:rPr>
              <a:t>где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она</a:t>
            </a:r>
            <a:r>
              <a:rPr sz="22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требуется:</a:t>
            </a:r>
            <a:r>
              <a:rPr sz="2200" spc="1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002060"/>
                </a:solidFill>
                <a:latin typeface="Times New Roman"/>
                <a:cs typeface="Times New Roman"/>
              </a:rPr>
              <a:t>ванну,</a:t>
            </a:r>
            <a:r>
              <a:rPr sz="22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кухню,</a:t>
            </a:r>
            <a:r>
              <a:rPr sz="2200" spc="1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туалет.</a:t>
            </a:r>
            <a:r>
              <a:rPr sz="2200" spc="1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этих</a:t>
            </a:r>
            <a:r>
              <a:rPr sz="2200" spc="1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помещения</a:t>
            </a:r>
            <a:r>
              <a:rPr sz="22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имеются</a:t>
            </a:r>
            <a:r>
              <a:rPr sz="2200" spc="1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специальные</a:t>
            </a:r>
            <a:r>
              <a:rPr sz="22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устройства</a:t>
            </a:r>
            <a:r>
              <a:rPr sz="22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163" y="1606803"/>
            <a:ext cx="113811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8180" algn="l"/>
                <a:tab pos="2378710" algn="l"/>
                <a:tab pos="3388995" algn="l"/>
                <a:tab pos="3721735" algn="l"/>
                <a:tab pos="5483225" algn="l"/>
                <a:tab pos="6473190" algn="l"/>
                <a:tab pos="7894955" algn="l"/>
                <a:tab pos="8227695" algn="l"/>
                <a:tab pos="8794750" algn="l"/>
                <a:tab pos="9561830" algn="l"/>
                <a:tab pos="10986770" algn="l"/>
              </a:tabLst>
            </a:pP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ег</a:t>
            </a:r>
            <a:r>
              <a:rPr sz="2200" spc="-10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ро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ани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я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ё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spc="-6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200" spc="-9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	и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-5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ени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я:	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аны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,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см</a:t>
            </a:r>
            <a:r>
              <a:rPr sz="2200" spc="5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ли	и	</a:t>
            </a:r>
            <a:r>
              <a:rPr sz="2200" spc="-16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.	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ли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5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200" spc="-120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200" spc="-6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ть	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240791"/>
            <a:ext cx="11972544" cy="8016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9215" y="329691"/>
            <a:ext cx="115100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40" dirty="0"/>
              <a:t>Правила</a:t>
            </a:r>
            <a:r>
              <a:rPr sz="2800" spc="95" dirty="0"/>
              <a:t> </a:t>
            </a:r>
            <a:r>
              <a:rPr sz="2800" spc="35" dirty="0"/>
              <a:t>безопасности</a:t>
            </a:r>
            <a:r>
              <a:rPr sz="2800" spc="100" dirty="0"/>
              <a:t> </a:t>
            </a:r>
            <a:r>
              <a:rPr sz="2800" spc="30" dirty="0"/>
              <a:t>при</a:t>
            </a:r>
            <a:r>
              <a:rPr sz="2800" spc="95" dirty="0"/>
              <a:t> </a:t>
            </a:r>
            <a:r>
              <a:rPr sz="2800" spc="30" dirty="0"/>
              <a:t>использовании</a:t>
            </a:r>
            <a:r>
              <a:rPr sz="2800" spc="100" dirty="0"/>
              <a:t> </a:t>
            </a:r>
            <a:r>
              <a:rPr sz="2800" spc="20" dirty="0"/>
              <a:t>водопроводных</a:t>
            </a:r>
            <a:r>
              <a:rPr sz="2800" spc="95" dirty="0"/>
              <a:t> </a:t>
            </a:r>
            <a:r>
              <a:rPr sz="2800" spc="30" dirty="0"/>
              <a:t>устройств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15240" y="1774443"/>
            <a:ext cx="11562715" cy="404622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73380">
              <a:lnSpc>
                <a:spcPct val="100000"/>
              </a:lnSpc>
              <a:spcBef>
                <a:spcPts val="1395"/>
              </a:spcBef>
            </a:pP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необходимые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правила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безопасности,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опасных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ситуаций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можно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избежать.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Вот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эти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правила:</a:t>
            </a:r>
            <a:endParaRPr sz="2200">
              <a:latin typeface="Times New Roman"/>
              <a:cs typeface="Times New Roman"/>
            </a:endParaRPr>
          </a:p>
          <a:p>
            <a:pPr marL="419100" marR="2816860" indent="-342900">
              <a:lnSpc>
                <a:spcPct val="101800"/>
              </a:lnSpc>
              <a:spcBef>
                <a:spcPts val="1250"/>
              </a:spcBef>
              <a:buFont typeface="Wingdings"/>
              <a:buChar char=""/>
              <a:tabLst>
                <a:tab pos="418465" algn="l"/>
                <a:tab pos="419100" algn="l"/>
              </a:tabLst>
            </a:pP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Нельзя оставлять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открытый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водопроводный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кран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без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присмотра, </a:t>
            </a:r>
            <a:r>
              <a:rPr sz="2200" b="1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когда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из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него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льётся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вода.</a:t>
            </a:r>
            <a:endParaRPr sz="2200">
              <a:latin typeface="Times New Roman"/>
              <a:cs typeface="Times New Roman"/>
            </a:endParaRPr>
          </a:p>
          <a:p>
            <a:pPr marL="419100" marR="2491105" indent="-342900">
              <a:lnSpc>
                <a:spcPct val="71900"/>
              </a:lnSpc>
              <a:spcBef>
                <a:spcPts val="690"/>
              </a:spcBef>
              <a:buFont typeface="Wingdings"/>
              <a:buChar char=""/>
              <a:tabLst>
                <a:tab pos="418465" algn="l"/>
                <a:tab pos="419100" algn="l"/>
              </a:tabLst>
            </a:pP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Нельзя оставлять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открытый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кран,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воду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каким-то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причинам </a:t>
            </a:r>
            <a:r>
              <a:rPr sz="2200" b="1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отключили.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330" dirty="0">
                <a:solidFill>
                  <a:srgbClr val="002060"/>
                </a:solidFill>
                <a:latin typeface="Times New Roman"/>
                <a:cs typeface="Times New Roman"/>
              </a:rPr>
              <a:t>Ве</a:t>
            </a:r>
            <a:r>
              <a:rPr sz="4800" b="1" spc="-494" baseline="-5208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200" b="1" spc="-330" dirty="0">
                <a:solidFill>
                  <a:srgbClr val="002060"/>
                </a:solidFill>
                <a:latin typeface="Times New Roman"/>
                <a:cs typeface="Times New Roman"/>
              </a:rPr>
              <a:t>дь</a:t>
            </a:r>
            <a:r>
              <a:rPr sz="2200" b="1" spc="-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32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4800" b="1" spc="-480" baseline="-5208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200" b="1" spc="-320" dirty="0">
                <a:solidFill>
                  <a:srgbClr val="002060"/>
                </a:solidFill>
                <a:latin typeface="Times New Roman"/>
                <a:cs typeface="Times New Roman"/>
              </a:rPr>
              <a:t>сли</a:t>
            </a:r>
            <a:r>
              <a:rPr sz="2200" b="1" spc="-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забудете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его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10" dirty="0">
                <a:solidFill>
                  <a:srgbClr val="002060"/>
                </a:solidFill>
                <a:latin typeface="Times New Roman"/>
                <a:cs typeface="Times New Roman"/>
              </a:rPr>
              <a:t>закрыть</a:t>
            </a:r>
            <a:r>
              <a:rPr sz="4800" b="1" spc="-315" baseline="-130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200" b="1" spc="-21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4800" b="1" spc="-315" baseline="-130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200" b="1" spc="-210" dirty="0">
                <a:solidFill>
                  <a:srgbClr val="002060"/>
                </a:solidFill>
                <a:latin typeface="Times New Roman"/>
                <a:cs typeface="Times New Roman"/>
              </a:rPr>
              <a:t>уйдёте</a:t>
            </a:r>
            <a:r>
              <a:rPr sz="4800" b="1" spc="-315" baseline="-130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200" b="1" spc="-210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4800" b="1" spc="-315" baseline="-130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200" b="1" spc="-210" dirty="0">
                <a:solidFill>
                  <a:srgbClr val="002060"/>
                </a:solidFill>
                <a:latin typeface="Times New Roman"/>
                <a:cs typeface="Times New Roman"/>
              </a:rPr>
              <a:t>дома,</a:t>
            </a:r>
            <a:r>
              <a:rPr sz="22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endParaRPr sz="2200">
              <a:latin typeface="Times New Roman"/>
              <a:cs typeface="Times New Roman"/>
            </a:endParaRPr>
          </a:p>
          <a:p>
            <a:pPr marL="419100">
              <a:lnSpc>
                <a:spcPts val="2475"/>
              </a:lnSpc>
            </a:pP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это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подадут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65" dirty="0">
                <a:solidFill>
                  <a:srgbClr val="002060"/>
                </a:solidFill>
                <a:latin typeface="Times New Roman"/>
                <a:cs typeface="Times New Roman"/>
              </a:rPr>
              <a:t>воду,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ваша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квартира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0" dirty="0">
                <a:solidFill>
                  <a:srgbClr val="002060"/>
                </a:solidFill>
                <a:latin typeface="Times New Roman"/>
                <a:cs typeface="Times New Roman"/>
              </a:rPr>
              <a:t>будет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затоплена.</a:t>
            </a:r>
            <a:endParaRPr sz="2200">
              <a:latin typeface="Times New Roman"/>
              <a:cs typeface="Times New Roman"/>
            </a:endParaRPr>
          </a:p>
          <a:p>
            <a:pPr marL="419100" marR="2348865" indent="-342900">
              <a:lnSpc>
                <a:spcPts val="2690"/>
              </a:lnSpc>
              <a:spcBef>
                <a:spcPts val="40"/>
              </a:spcBef>
              <a:buFont typeface="Wingdings"/>
              <a:buChar char=""/>
              <a:tabLst>
                <a:tab pos="418465" algn="l"/>
                <a:tab pos="419100" algn="l"/>
              </a:tabLst>
            </a:pP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Нельзя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мусор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бросать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унитаз, 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так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трубы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канализации при 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этом </a:t>
            </a:r>
            <a:r>
              <a:rPr sz="2200" b="1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могут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быстро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засориться,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грязная 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вода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канализации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попадёт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дом</a:t>
            </a:r>
            <a:endParaRPr sz="2200">
              <a:latin typeface="Times New Roman"/>
              <a:cs typeface="Times New Roman"/>
            </a:endParaRPr>
          </a:p>
          <a:p>
            <a:pPr marL="488950" indent="-412750">
              <a:lnSpc>
                <a:spcPts val="2480"/>
              </a:lnSpc>
              <a:buFont typeface="Wingdings"/>
              <a:buChar char=""/>
              <a:tabLst>
                <a:tab pos="488315" algn="l"/>
                <a:tab pos="488950" algn="l"/>
              </a:tabLst>
            </a:pP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увидите,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где-либо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подтекает 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вода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(в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кранах,</a:t>
            </a:r>
            <a:endParaRPr sz="2200">
              <a:latin typeface="Times New Roman"/>
              <a:cs typeface="Times New Roman"/>
            </a:endParaRPr>
          </a:p>
          <a:p>
            <a:pPr marL="419100" marR="2461895">
              <a:lnSpc>
                <a:spcPts val="2690"/>
              </a:lnSpc>
              <a:spcBef>
                <a:spcPts val="35"/>
              </a:spcBef>
            </a:pP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отопительной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системе,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водопроводе)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немедленно</a:t>
            </a:r>
            <a:r>
              <a:rPr sz="22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расскажите</a:t>
            </a:r>
            <a:r>
              <a:rPr sz="22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2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этом </a:t>
            </a:r>
            <a:r>
              <a:rPr sz="2200" b="1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взрослым </a:t>
            </a:r>
            <a:r>
              <a:rPr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покажите</a:t>
            </a:r>
            <a:r>
              <a:rPr sz="22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место неисправности.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1067" y="2636920"/>
            <a:ext cx="2564950" cy="25649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51760" y="5973571"/>
            <a:ext cx="9850755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3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Помните!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830"/>
              </a:lnSpc>
            </a:pPr>
            <a:r>
              <a:rPr sz="2400" b="1" spc="-15" dirty="0">
                <a:solidFill>
                  <a:srgbClr val="953735"/>
                </a:solidFill>
                <a:latin typeface="Times New Roman"/>
                <a:cs typeface="Times New Roman"/>
              </a:rPr>
              <a:t>Вовремя</a:t>
            </a:r>
            <a:r>
              <a:rPr sz="2400" b="1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устранённая</a:t>
            </a:r>
            <a:r>
              <a:rPr sz="2400" b="1" spc="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неисправность</a:t>
            </a:r>
            <a:r>
              <a:rPr sz="2400" b="1" spc="10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953735"/>
                </a:solidFill>
                <a:latin typeface="Times New Roman"/>
                <a:cs typeface="Times New Roman"/>
              </a:rPr>
              <a:t>предотвратит</a:t>
            </a:r>
            <a:r>
              <a:rPr sz="24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53735"/>
                </a:solidFill>
                <a:latin typeface="Times New Roman"/>
                <a:cs typeface="Times New Roman"/>
              </a:rPr>
              <a:t>серьёзную</a:t>
            </a:r>
            <a:r>
              <a:rPr sz="2400" b="1" spc="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53735"/>
                </a:solidFill>
                <a:latin typeface="Times New Roman"/>
                <a:cs typeface="Times New Roman"/>
              </a:rPr>
              <a:t>аварию!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161544"/>
            <a:ext cx="10268712" cy="10088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3429" y="279907"/>
            <a:ext cx="9697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Правила</a:t>
            </a:r>
            <a:r>
              <a:rPr spc="100" dirty="0"/>
              <a:t> </a:t>
            </a:r>
            <a:r>
              <a:rPr spc="25" dirty="0"/>
              <a:t>безопасного</a:t>
            </a:r>
            <a:r>
              <a:rPr spc="100" dirty="0"/>
              <a:t> </a:t>
            </a:r>
            <a:r>
              <a:rPr spc="25" dirty="0"/>
              <a:t>поведения</a:t>
            </a:r>
            <a:r>
              <a:rPr spc="110" dirty="0"/>
              <a:t> </a:t>
            </a:r>
            <a:r>
              <a:rPr spc="30" dirty="0"/>
              <a:t>при</a:t>
            </a:r>
            <a:r>
              <a:rPr spc="105" dirty="0"/>
              <a:t> </a:t>
            </a:r>
            <a:r>
              <a:rPr spc="30" dirty="0"/>
              <a:t>пожарах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471" y="993140"/>
            <a:ext cx="9043035" cy="478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731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всегда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представляет собой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огромную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опасность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человека.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правило,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возникает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пожар,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это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случается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внезапно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огонь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распространяется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очень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быстро. Не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растеряться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такой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ситуации невозможно,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а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уж 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вы не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знаете,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как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вести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себя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возникновении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пожара,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ситуация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r>
              <a:rPr sz="2400" spc="5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оказаться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плачевной.</a:t>
            </a:r>
            <a:endParaRPr sz="2400">
              <a:latin typeface="Times New Roman"/>
              <a:cs typeface="Times New Roman"/>
            </a:endParaRPr>
          </a:p>
          <a:p>
            <a:pPr marL="76200" marR="68580" indent="914400" algn="just">
              <a:lnSpc>
                <a:spcPct val="78900"/>
              </a:lnSpc>
              <a:spcBef>
                <a:spcPts val="605"/>
              </a:spcBef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Чтобы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растеряться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опасной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ситуации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правильно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начать</a:t>
            </a:r>
            <a:r>
              <a:rPr sz="2400" spc="5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40" dirty="0">
                <a:solidFill>
                  <a:srgbClr val="002060"/>
                </a:solidFill>
                <a:latin typeface="Times New Roman"/>
                <a:cs typeface="Times New Roman"/>
              </a:rPr>
              <a:t>действо</a:t>
            </a:r>
            <a:r>
              <a:rPr sz="4800" b="1" spc="-359" baseline="13888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spc="-240" dirty="0">
                <a:solidFill>
                  <a:srgbClr val="002060"/>
                </a:solidFill>
                <a:latin typeface="Times New Roman"/>
                <a:cs typeface="Times New Roman"/>
              </a:rPr>
              <a:t>ват</a:t>
            </a:r>
            <a:r>
              <a:rPr sz="4800" b="1" spc="-359" baseline="13888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spc="-240" dirty="0">
                <a:solidFill>
                  <a:srgbClr val="002060"/>
                </a:solidFill>
                <a:latin typeface="Times New Roman"/>
                <a:cs typeface="Times New Roman"/>
              </a:rPr>
              <a:t>ь,</a:t>
            </a:r>
            <a:r>
              <a:rPr sz="2400" spc="5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например,</a:t>
            </a:r>
            <a:r>
              <a:rPr sz="2400" spc="5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оставаться</a:t>
            </a:r>
            <a:r>
              <a:rPr sz="2400" spc="50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90" dirty="0">
                <a:solidFill>
                  <a:srgbClr val="002060"/>
                </a:solidFill>
                <a:latin typeface="Times New Roman"/>
                <a:cs typeface="Times New Roman"/>
              </a:rPr>
              <a:t>ли</a:t>
            </a:r>
            <a:r>
              <a:rPr sz="4800" b="1" spc="-585" baseline="6076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400" spc="-39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4800" b="1" spc="-585" baseline="6076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4800" b="1" spc="-262" baseline="60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30" dirty="0">
                <a:solidFill>
                  <a:srgbClr val="002060"/>
                </a:solidFill>
                <a:latin typeface="Times New Roman"/>
                <a:cs typeface="Times New Roman"/>
              </a:rPr>
              <a:t>горящ</a:t>
            </a:r>
            <a:r>
              <a:rPr sz="4800" b="1" spc="-494" baseline="6076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400" spc="-330" dirty="0">
                <a:solidFill>
                  <a:srgbClr val="002060"/>
                </a:solidFill>
                <a:latin typeface="Times New Roman"/>
                <a:cs typeface="Times New Roman"/>
              </a:rPr>
              <a:t>ей</a:t>
            </a:r>
            <a:r>
              <a:rPr sz="4800" b="1" spc="-494" baseline="6076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4800" b="1" spc="-690" baseline="607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квартире</a:t>
            </a:r>
            <a:endParaRPr sz="2400">
              <a:latin typeface="Times New Roman"/>
              <a:cs typeface="Times New Roman"/>
            </a:endParaRPr>
          </a:p>
          <a:p>
            <a:pPr marL="76200" marR="67945">
              <a:lnSpc>
                <a:spcPts val="2810"/>
              </a:lnSpc>
              <a:spcBef>
                <a:spcPts val="15"/>
              </a:spcBef>
              <a:tabLst>
                <a:tab pos="688975" algn="l"/>
                <a:tab pos="1631950" algn="l"/>
                <a:tab pos="2030730" algn="l"/>
                <a:tab pos="2590165" algn="l"/>
                <a:tab pos="3797300" algn="l"/>
                <a:tab pos="4215765" algn="l"/>
                <a:tab pos="4782820" algn="l"/>
                <a:tab pos="6488430" algn="l"/>
                <a:tab pos="7336155" algn="l"/>
                <a:tab pos="7785734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или	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ак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	(и	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к	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нно)	из	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	выбир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ся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,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оит	ли	п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я 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тушить</a:t>
            </a:r>
            <a:r>
              <a:rPr sz="24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</a:t>
            </a:r>
            <a:r>
              <a:rPr sz="24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самостоятельно</a:t>
            </a:r>
            <a:r>
              <a:rPr sz="24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кого</a:t>
            </a:r>
            <a:r>
              <a:rPr sz="24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позвать</a:t>
            </a:r>
            <a:r>
              <a:rPr sz="24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помощь,</a:t>
            </a:r>
            <a:r>
              <a:rPr sz="24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4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дома</a:t>
            </a:r>
            <a:endParaRPr sz="2400">
              <a:latin typeface="Times New Roman"/>
              <a:cs typeface="Times New Roman"/>
            </a:endParaRPr>
          </a:p>
          <a:p>
            <a:pPr marL="76200">
              <a:lnSpc>
                <a:spcPts val="2820"/>
              </a:lnSpc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нет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взрослых.</a:t>
            </a:r>
            <a:endParaRPr sz="2400">
              <a:latin typeface="Times New Roman"/>
              <a:cs typeface="Times New Roman"/>
            </a:endParaRPr>
          </a:p>
          <a:p>
            <a:pPr marL="76200" marR="69215" indent="914400">
              <a:lnSpc>
                <a:spcPts val="2900"/>
              </a:lnSpc>
              <a:spcBef>
                <a:spcPts val="80"/>
              </a:spcBef>
              <a:tabLst>
                <a:tab pos="1311910" algn="l"/>
                <a:tab pos="1485265" algn="l"/>
                <a:tab pos="2041525" algn="l"/>
                <a:tab pos="2607945" algn="l"/>
                <a:tab pos="2628900" algn="l"/>
                <a:tab pos="2911475" algn="l"/>
                <a:tab pos="3958590" algn="l"/>
                <a:tab pos="3984625" algn="l"/>
                <a:tab pos="5004435" algn="l"/>
                <a:tab pos="5618480" algn="l"/>
                <a:tab pos="6254115" algn="l"/>
                <a:tab pos="6792595" algn="l"/>
                <a:tab pos="7435215" algn="l"/>
                <a:tab pos="8065770" algn="l"/>
                <a:tab pos="882142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На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2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эт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	и	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ногие		д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угие	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опр</a:t>
            </a:r>
            <a:r>
              <a:rPr sz="2400" spc="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ы	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ы	</a:t>
            </a:r>
            <a:r>
              <a:rPr sz="2400" spc="2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дня	узн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м 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ты,	</a:t>
            </a:r>
            <a:r>
              <a:rPr sz="2400" spc="-13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		п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огут	прини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ть	пр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вил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ные	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ш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ния	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6977" y="6110732"/>
            <a:ext cx="5557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6710" algn="l"/>
                <a:tab pos="2029460" algn="l"/>
                <a:tab pos="2962910" algn="l"/>
                <a:tab pos="4258310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spc="-130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ть	и	зн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ть	пр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вила	п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рной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971" y="5754116"/>
            <a:ext cx="3134360" cy="11169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20"/>
              </a:spcBef>
              <a:tabLst>
                <a:tab pos="1519555" algn="l"/>
              </a:tabLst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критической ситуации.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нит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!	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9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400" spc="-95" dirty="0">
                <a:solidFill>
                  <a:srgbClr val="002060"/>
                </a:solidFill>
                <a:latin typeface="Times New Roman"/>
                <a:cs typeface="Times New Roman"/>
              </a:rPr>
              <a:t>х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  безопасности.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0158" y="1639314"/>
            <a:ext cx="2334472" cy="33906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5635" y="3409188"/>
            <a:ext cx="1740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4285" algn="l"/>
              </a:tabLst>
            </a:pPr>
            <a:r>
              <a:rPr sz="32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о	ли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9" y="161544"/>
            <a:ext cx="9250680" cy="10088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2476" y="279907"/>
            <a:ext cx="8672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Причины</a:t>
            </a:r>
            <a:r>
              <a:rPr spc="90" dirty="0"/>
              <a:t> </a:t>
            </a:r>
            <a:r>
              <a:rPr spc="35" dirty="0"/>
              <a:t>возникновения</a:t>
            </a:r>
            <a:r>
              <a:rPr spc="90" dirty="0"/>
              <a:t> </a:t>
            </a:r>
            <a:r>
              <a:rPr spc="20" dirty="0"/>
              <a:t>пожара</a:t>
            </a:r>
            <a:r>
              <a:rPr spc="90" dirty="0"/>
              <a:t> </a:t>
            </a:r>
            <a:r>
              <a:rPr dirty="0"/>
              <a:t>в</a:t>
            </a:r>
            <a:r>
              <a:rPr spc="95" dirty="0"/>
              <a:t> </a:t>
            </a:r>
            <a:r>
              <a:rPr spc="20" dirty="0"/>
              <a:t>быту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48491" y="2797273"/>
            <a:ext cx="11112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963" y="928115"/>
            <a:ext cx="972502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Замыкание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электропроводки;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Эксплуатация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неисправных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электроприборов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(о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неисправностях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сообщать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взрослым);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Работа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паяльником;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Перегрузка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электросети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(включено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несколько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бытовых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приборов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электросеть)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Утечка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газа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(приготовление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пищи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газовой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плите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без присмотра)</a:t>
            </a:r>
            <a:endParaRPr sz="2000">
              <a:latin typeface="Times New Roman"/>
              <a:cs typeface="Times New Roman"/>
            </a:endParaRPr>
          </a:p>
          <a:p>
            <a:pPr marL="354965" marR="55244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Курение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неприспособленных для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этого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местах: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постели,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вблизи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газовой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плиты, на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балконе.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 сараях,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чуланах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находится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большое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скопление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бумаги,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мусора,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пыли, могу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храниться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легковоспламеняющиеся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материалы,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поэтому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курение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хозпостройках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462" y="3214116"/>
            <a:ext cx="3867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т п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ро</a:t>
            </a:r>
            <a:r>
              <a:rPr sz="2000" spc="-71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4800" b="1" spc="-1342" baseline="-19097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spc="-204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4800" b="1" spc="-2100" baseline="-19097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ную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ту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цию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963" y="3671316"/>
            <a:ext cx="1006602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Игры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детей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огнем,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чаще всего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со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спичками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зажигалками</a:t>
            </a:r>
            <a:endParaRPr sz="2000">
              <a:latin typeface="Times New Roman"/>
              <a:cs typeface="Times New Roman"/>
            </a:endParaRPr>
          </a:p>
          <a:p>
            <a:pPr marL="354965" marR="947419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Использование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пиротехнических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средств: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бенгальских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огней,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петард,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хлопушек,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фейерверков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и пр.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Разведение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костров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чердаке,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балконах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или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подвале,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жарение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шашлыков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балконе.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Пользование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свечами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керосиновыми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лампами</a:t>
            </a:r>
            <a:r>
              <a:rPr sz="2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без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разрешения</a:t>
            </a:r>
            <a:r>
              <a:rPr sz="2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взрослых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Неосторожное</a:t>
            </a:r>
            <a:r>
              <a:rPr sz="20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обращение</a:t>
            </a:r>
            <a:r>
              <a:rPr sz="2000" spc="1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1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красками</a:t>
            </a:r>
            <a:r>
              <a:rPr sz="2000" spc="1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1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лаками,</a:t>
            </a:r>
            <a:r>
              <a:rPr sz="20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легковоспламеняющимися</a:t>
            </a:r>
            <a:r>
              <a:rPr sz="2000" spc="1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препаратами </a:t>
            </a:r>
            <a:r>
              <a:rPr sz="2000" spc="-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бытовой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химии.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1553845" algn="l"/>
                <a:tab pos="3289300" algn="l"/>
                <a:tab pos="4293235" algn="l"/>
                <a:tab pos="5277485" algn="l"/>
                <a:tab pos="5555615" algn="l"/>
                <a:tab pos="6527165" algn="l"/>
                <a:tab pos="8128000" algn="l"/>
                <a:tab pos="9653270" algn="l"/>
              </a:tabLst>
            </a:pP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ел</a:t>
            </a:r>
            <a:r>
              <a:rPr sz="2000" spc="2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е	и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ль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ние	г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х	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ор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лок	и	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	о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ас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но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	ин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ру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000" spc="2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а	при 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проведении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ремонта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доме.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Грозовой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разряд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1309" y="941189"/>
            <a:ext cx="2034617" cy="2790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"/>
            <a:ext cx="9933432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5116" y="160019"/>
            <a:ext cx="9227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1530" algn="l"/>
              </a:tabLst>
            </a:pPr>
            <a:r>
              <a:rPr sz="4400" spc="-20" dirty="0"/>
              <a:t>Алгоритм</a:t>
            </a:r>
            <a:r>
              <a:rPr sz="4400" spc="25" dirty="0"/>
              <a:t> </a:t>
            </a:r>
            <a:r>
              <a:rPr sz="4400" spc="-30" dirty="0"/>
              <a:t>вызова	</a:t>
            </a:r>
            <a:r>
              <a:rPr sz="4400" spc="-15" dirty="0"/>
              <a:t>пожарной</a:t>
            </a:r>
            <a:r>
              <a:rPr sz="4400" spc="-75" dirty="0"/>
              <a:t> </a:t>
            </a:r>
            <a:r>
              <a:rPr sz="4400" spc="-25" dirty="0"/>
              <a:t>службы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3262" y="1305052"/>
            <a:ext cx="8307070" cy="49758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4965" marR="5080" indent="-342900">
              <a:lnSpc>
                <a:spcPts val="2710"/>
              </a:lnSpc>
              <a:spcBef>
                <a:spcPts val="730"/>
              </a:spcBef>
              <a:buFont typeface="Wingdings"/>
              <a:buChar char=""/>
              <a:tabLst>
                <a:tab pos="354965" algn="l"/>
                <a:tab pos="355600" algn="l"/>
                <a:tab pos="1892300" algn="l"/>
                <a:tab pos="3112135" algn="l"/>
                <a:tab pos="4298950" algn="l"/>
                <a:tab pos="4787900" algn="l"/>
                <a:tab pos="6560820" algn="l"/>
              </a:tabLst>
            </a:pP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бр</a:t>
            </a:r>
            <a:r>
              <a:rPr sz="2800" spc="-8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ть	н</a:t>
            </a:r>
            <a:r>
              <a:rPr sz="2800" spc="-5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р	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«101»	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	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щ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ить	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800" spc="-4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ду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щ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ие 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сведения:</a:t>
            </a:r>
            <a:endParaRPr sz="2800">
              <a:latin typeface="Times New Roman"/>
              <a:cs typeface="Times New Roman"/>
            </a:endParaRPr>
          </a:p>
          <a:p>
            <a:pPr marL="354965" marR="5715" indent="-342900">
              <a:lnSpc>
                <a:spcPts val="271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  <a:tab pos="2097405" algn="l"/>
                <a:tab pos="3213100" algn="l"/>
                <a:tab pos="3867150" algn="l"/>
                <a:tab pos="5874385" algn="l"/>
                <a:tab pos="7733665" algn="l"/>
              </a:tabLst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щ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ить	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др</a:t>
            </a:r>
            <a:r>
              <a:rPr sz="2800" spc="6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,	</a:t>
            </a:r>
            <a:r>
              <a:rPr sz="2800" spc="-14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е	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ру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но	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800" spc="-7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ор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ние	или 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пожар</a:t>
            </a:r>
            <a:endParaRPr sz="2800">
              <a:latin typeface="Times New Roman"/>
              <a:cs typeface="Times New Roman"/>
            </a:endParaRPr>
          </a:p>
          <a:p>
            <a:pPr marL="354965" marR="5715" indent="-342900">
              <a:lnSpc>
                <a:spcPts val="2710"/>
              </a:lnSpc>
              <a:spcBef>
                <a:spcPts val="675"/>
              </a:spcBef>
              <a:buFont typeface="Wingdings"/>
              <a:buChar char=""/>
              <a:tabLst>
                <a:tab pos="354965" algn="l"/>
                <a:tab pos="355600" algn="l"/>
                <a:tab pos="2156460" algn="l"/>
                <a:tab pos="2781935" algn="l"/>
                <a:tab pos="4688205" algn="l"/>
                <a:tab pos="5786755" algn="l"/>
                <a:tab pos="6856095" algn="l"/>
              </a:tabLst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щ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ит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,	</a:t>
            </a:r>
            <a:r>
              <a:rPr sz="2800" spc="-14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е	прои</a:t>
            </a:r>
            <a:r>
              <a:rPr sz="2800" spc="-4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spc="-110" dirty="0">
                <a:solidFill>
                  <a:srgbClr val="002060"/>
                </a:solidFill>
                <a:latin typeface="Times New Roman"/>
                <a:cs typeface="Times New Roman"/>
              </a:rPr>
              <a:t>х</a:t>
            </a:r>
            <a:r>
              <a:rPr sz="2800" spc="-8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дит	п</a:t>
            </a:r>
            <a:r>
              <a:rPr sz="2800" spc="-7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р	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ор,	к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тир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, 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школа,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склад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800" spc="-45" dirty="0">
                <a:solidFill>
                  <a:srgbClr val="002060"/>
                </a:solidFill>
                <a:latin typeface="Times New Roman"/>
                <a:cs typeface="Times New Roman"/>
              </a:rPr>
              <a:t>т.д.)</a:t>
            </a:r>
            <a:endParaRPr sz="2800">
              <a:latin typeface="Times New Roman"/>
              <a:cs typeface="Times New Roman"/>
            </a:endParaRPr>
          </a:p>
          <a:p>
            <a:pPr marL="354965" marR="5715" indent="-342900">
              <a:lnSpc>
                <a:spcPts val="271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  <a:tab pos="1341755" algn="l"/>
                <a:tab pos="3322954" algn="l"/>
                <a:tab pos="4588510" algn="l"/>
                <a:tab pos="5133340" algn="l"/>
                <a:tab pos="7148195" algn="l"/>
              </a:tabLst>
            </a:pP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	</a:t>
            </a:r>
            <a:r>
              <a:rPr sz="2800" spc="-1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онкр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тно	</a:t>
            </a:r>
            <a:r>
              <a:rPr sz="2800" spc="-7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орит	(	т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ви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ор,	м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, 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автомобиль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800" spc="-55" dirty="0">
                <a:solidFill>
                  <a:srgbClr val="002060"/>
                </a:solidFill>
                <a:latin typeface="Times New Roman"/>
                <a:cs typeface="Times New Roman"/>
              </a:rPr>
              <a:t>т.д)</a:t>
            </a:r>
            <a:endParaRPr sz="2800">
              <a:latin typeface="Times New Roman"/>
              <a:cs typeface="Times New Roman"/>
            </a:endParaRPr>
          </a:p>
          <a:p>
            <a:pPr marL="354965" marR="5715" indent="-342900" algn="just">
              <a:lnSpc>
                <a:spcPct val="79300"/>
              </a:lnSpc>
              <a:spcBef>
                <a:spcPts val="765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 диспетчер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попросит, то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уточнить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(номер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дома, </a:t>
            </a:r>
            <a:r>
              <a:rPr sz="2800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подъезда,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квартиры,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800" spc="-50" dirty="0">
                <a:solidFill>
                  <a:srgbClr val="002060"/>
                </a:solidFill>
                <a:latin typeface="Times New Roman"/>
                <a:cs typeface="Times New Roman"/>
              </a:rPr>
              <a:t>каком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этаже </a:t>
            </a:r>
            <a:r>
              <a:rPr sz="2800" spc="-50" dirty="0">
                <a:solidFill>
                  <a:srgbClr val="002060"/>
                </a:solidFill>
                <a:latin typeface="Times New Roman"/>
                <a:cs typeface="Times New Roman"/>
              </a:rPr>
              <a:t>горит, сколько </a:t>
            </a:r>
            <a:r>
              <a:rPr sz="28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этажей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здании,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002060"/>
                </a:solidFill>
                <a:latin typeface="Times New Roman"/>
                <a:cs typeface="Times New Roman"/>
              </a:rPr>
              <a:t>откуда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удобнее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подъехать,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002060"/>
                </a:solidFill>
                <a:latin typeface="Times New Roman"/>
                <a:cs typeface="Times New Roman"/>
              </a:rPr>
              <a:t>код </a:t>
            </a:r>
            <a:r>
              <a:rPr sz="28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входа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подъезд,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есть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ли опасность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людей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2800" spc="-55" dirty="0">
                <a:solidFill>
                  <a:srgbClr val="002060"/>
                </a:solidFill>
                <a:latin typeface="Times New Roman"/>
                <a:cs typeface="Times New Roman"/>
              </a:rPr>
              <a:t>т.д)</a:t>
            </a:r>
            <a:endParaRPr sz="28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50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Сообщить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свои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данные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ФИО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телефон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1456" y="1844039"/>
            <a:ext cx="3346704" cy="28102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73"/>
            <a:ext cx="12166600" cy="6781800"/>
            <a:chOff x="0" y="3473"/>
            <a:chExt cx="12166600" cy="678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12152376" cy="60228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73"/>
              <a:ext cx="12166600" cy="90466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57911"/>
            <a:ext cx="12166600" cy="6800215"/>
            <a:chOff x="0" y="57911"/>
            <a:chExt cx="12166600" cy="68002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5568" y="5877151"/>
              <a:ext cx="2271031" cy="980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38199"/>
              <a:ext cx="12164568" cy="6019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7872" y="5918962"/>
              <a:ext cx="2238728" cy="939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9816" y="57911"/>
              <a:ext cx="5373624" cy="12283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32529" y="199644"/>
            <a:ext cx="4665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Пожар</a:t>
            </a:r>
            <a:r>
              <a:rPr sz="4400" spc="-35" dirty="0"/>
              <a:t> </a:t>
            </a:r>
            <a:r>
              <a:rPr sz="4400" dirty="0"/>
              <a:t>в</a:t>
            </a:r>
            <a:r>
              <a:rPr sz="4400" spc="-40" dirty="0"/>
              <a:t> </a:t>
            </a:r>
            <a:r>
              <a:rPr sz="4400" spc="-10" dirty="0"/>
              <a:t>квартире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186963" y="993140"/>
            <a:ext cx="11402060" cy="332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100"/>
              </a:spcBef>
              <a:tabLst>
                <a:tab pos="873125" algn="l"/>
              </a:tabLst>
            </a:pPr>
            <a:r>
              <a:rPr sz="2400" b="1" u="heavy" spc="-1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ЧТО	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2400" b="1" u="heavy" spc="-3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НУЖНО</a:t>
            </a:r>
            <a:r>
              <a:rPr sz="2400" b="1" u="heavy" spc="-2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4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ДЕЛАТЬ</a:t>
            </a:r>
            <a:endParaRPr sz="2400">
              <a:latin typeface="Times New Roman"/>
              <a:cs typeface="Times New Roman"/>
            </a:endParaRPr>
          </a:p>
          <a:p>
            <a:pPr marL="354965" marR="88900" indent="-342900">
              <a:lnSpc>
                <a:spcPts val="2900"/>
              </a:lnSpc>
              <a:spcBef>
                <a:spcPts val="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бороться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с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пламенем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самостоятельно,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вызвав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пожарных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(если</a:t>
            </a:r>
            <a:r>
              <a:rPr sz="2400" i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справились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400" i="1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огнем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за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35" dirty="0">
                <a:solidFill>
                  <a:srgbClr val="002060"/>
                </a:solidFill>
                <a:latin typeface="Times New Roman"/>
                <a:cs typeface="Times New Roman"/>
              </a:rPr>
              <a:t>несколько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секунд,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его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распространение </a:t>
            </a:r>
            <a:r>
              <a:rPr sz="2400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приведет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к </a:t>
            </a:r>
            <a:r>
              <a:rPr sz="2400" i="1" spc="-25" dirty="0">
                <a:solidFill>
                  <a:srgbClr val="002060"/>
                </a:solidFill>
                <a:latin typeface="Times New Roman"/>
                <a:cs typeface="Times New Roman"/>
              </a:rPr>
              <a:t>большому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пожару)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354965" marR="443865" indent="-342900">
              <a:lnSpc>
                <a:spcPts val="2810"/>
              </a:lnSpc>
              <a:spcBef>
                <a:spcPts val="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пытаться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выйти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через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задымленный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коридор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лестницу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(дым</a:t>
            </a:r>
            <a:r>
              <a:rPr sz="2400" i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очень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токсичен, </a:t>
            </a:r>
            <a:r>
              <a:rPr sz="2400" i="1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горячий </a:t>
            </a:r>
            <a:r>
              <a:rPr sz="2400" i="1" spc="-30" dirty="0">
                <a:solidFill>
                  <a:srgbClr val="002060"/>
                </a:solidFill>
                <a:latin typeface="Times New Roman"/>
                <a:cs typeface="Times New Roman"/>
              </a:rPr>
              <a:t>воздух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также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002060"/>
                </a:solidFill>
                <a:latin typeface="Times New Roman"/>
                <a:cs typeface="Times New Roman"/>
              </a:rPr>
              <a:t>обжечь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легкие);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2880"/>
              </a:lnSpc>
              <a:spcBef>
                <a:spcPts val="3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опускаться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водосточным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трубам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стоякам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помощью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простыней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веревок </a:t>
            </a:r>
            <a:r>
              <a:rPr sz="2400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(если </a:t>
            </a:r>
            <a:r>
              <a:rPr sz="2400" i="1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35" dirty="0">
                <a:solidFill>
                  <a:srgbClr val="002060"/>
                </a:solidFill>
                <a:latin typeface="Times New Roman"/>
                <a:cs typeface="Times New Roman"/>
              </a:rPr>
              <a:t>этом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нет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самой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острой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необходимости,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002060"/>
                </a:solidFill>
                <a:latin typeface="Times New Roman"/>
                <a:cs typeface="Times New Roman"/>
              </a:rPr>
              <a:t>ведь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падение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здесь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без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отсутствия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ts val="2810"/>
              </a:lnSpc>
            </a:pPr>
            <a:r>
              <a:rPr sz="2400" i="1" spc="-20" dirty="0">
                <a:solidFill>
                  <a:srgbClr val="002060"/>
                </a:solidFill>
                <a:latin typeface="Times New Roman"/>
                <a:cs typeface="Times New Roman"/>
              </a:rPr>
              <a:t>особых</a:t>
            </a:r>
            <a:r>
              <a:rPr sz="2400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навыков</a:t>
            </a:r>
            <a:r>
              <a:rPr sz="2400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почти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всегда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неизбежно);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прыгать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из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окна (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начиная 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4-го</a:t>
            </a:r>
            <a:r>
              <a:rPr sz="2400" i="1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этажа,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каждый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второй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прыжок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смертелен)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31975" y="4386071"/>
            <a:ext cx="8041005" cy="2432685"/>
            <a:chOff x="1331975" y="4386071"/>
            <a:chExt cx="8041005" cy="243268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1975" y="4416551"/>
              <a:ext cx="3611879" cy="24018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8072" y="4386071"/>
              <a:ext cx="4224528" cy="2377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73"/>
            <a:ext cx="12166600" cy="6781800"/>
            <a:chOff x="0" y="3473"/>
            <a:chExt cx="12166600" cy="678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12152376" cy="60228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73"/>
              <a:ext cx="12166600" cy="90466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57911"/>
            <a:ext cx="12166600" cy="6800215"/>
            <a:chOff x="0" y="57911"/>
            <a:chExt cx="12166600" cy="68002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5568" y="5877151"/>
              <a:ext cx="2271031" cy="980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38199"/>
              <a:ext cx="12164568" cy="6019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7872" y="5918962"/>
              <a:ext cx="2238728" cy="939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9816" y="57911"/>
              <a:ext cx="5373624" cy="12283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32529" y="199644"/>
            <a:ext cx="4665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Пожар</a:t>
            </a:r>
            <a:r>
              <a:rPr sz="4400" spc="-35" dirty="0"/>
              <a:t> </a:t>
            </a:r>
            <a:r>
              <a:rPr sz="4400" dirty="0"/>
              <a:t>в</a:t>
            </a:r>
            <a:r>
              <a:rPr sz="4400" spc="-40" dirty="0"/>
              <a:t> </a:t>
            </a:r>
            <a:r>
              <a:rPr sz="4400" spc="-10" dirty="0"/>
              <a:t>квартире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114954" y="966215"/>
            <a:ext cx="10814050" cy="528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маленьким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детям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самостоятельно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тушить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запрещается;</a:t>
            </a:r>
            <a:endParaRPr sz="2300">
              <a:latin typeface="Times New Roman"/>
              <a:cs typeface="Times New Roman"/>
            </a:endParaRPr>
          </a:p>
          <a:p>
            <a:pPr marL="355600" marR="27305" indent="-342900">
              <a:lnSpc>
                <a:spcPct val="99600"/>
              </a:lnSpc>
              <a:spcBef>
                <a:spcPts val="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в случае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возгорания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задымления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помещения,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002060"/>
                </a:solidFill>
                <a:latin typeface="Times New Roman"/>
                <a:cs typeface="Times New Roman"/>
              </a:rPr>
              <a:t>его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следует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немедленно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покинуть </a:t>
            </a:r>
            <a:r>
              <a:rPr sz="2300" spc="-5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(выбежать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дома,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квартиры).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002060"/>
                </a:solidFill>
                <a:latin typeface="Times New Roman"/>
                <a:cs typeface="Times New Roman"/>
              </a:rPr>
              <a:t>такой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возможности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0" dirty="0">
                <a:solidFill>
                  <a:srgbClr val="002060"/>
                </a:solidFill>
                <a:latin typeface="Times New Roman"/>
                <a:cs typeface="Times New Roman"/>
              </a:rPr>
              <a:t>нет,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следует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выйти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002060"/>
                </a:solidFill>
                <a:latin typeface="Times New Roman"/>
                <a:cs typeface="Times New Roman"/>
              </a:rPr>
              <a:t>балкон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35" dirty="0">
                <a:solidFill>
                  <a:srgbClr val="002060"/>
                </a:solidFill>
                <a:latin typeface="Times New Roman"/>
                <a:cs typeface="Times New Roman"/>
              </a:rPr>
              <a:t>громко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002060"/>
                </a:solidFill>
                <a:latin typeface="Times New Roman"/>
                <a:cs typeface="Times New Roman"/>
              </a:rPr>
              <a:t>звать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помощь;</a:t>
            </a:r>
            <a:endParaRPr sz="2300">
              <a:latin typeface="Times New Roman"/>
              <a:cs typeface="Times New Roman"/>
            </a:endParaRPr>
          </a:p>
          <a:p>
            <a:pPr marL="355600" marR="665480" indent="-342900">
              <a:lnSpc>
                <a:spcPts val="2710"/>
              </a:lnSpc>
              <a:spcBef>
                <a:spcPts val="155"/>
              </a:spcBef>
              <a:buClr>
                <a:srgbClr val="002060"/>
              </a:buClr>
              <a:buFont typeface="Wingdings"/>
              <a:buChar char=""/>
              <a:tabLst>
                <a:tab pos="427990" algn="l"/>
                <a:tab pos="428625" algn="l"/>
              </a:tabLst>
            </a:pPr>
            <a:r>
              <a:rPr dirty="0"/>
              <a:t>	</a:t>
            </a:r>
            <a:r>
              <a:rPr sz="23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позвать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помощь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соседей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002060"/>
                </a:solidFill>
                <a:latin typeface="Times New Roman"/>
                <a:cs typeface="Times New Roman"/>
              </a:rPr>
              <a:t>(если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родителей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нет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дома),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сообщить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родителям 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о </a:t>
            </a:r>
            <a:r>
              <a:rPr sz="2300" spc="-5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пожаре</a:t>
            </a:r>
            <a:endParaRPr sz="2300">
              <a:latin typeface="Times New Roman"/>
              <a:cs typeface="Times New Roman"/>
            </a:endParaRPr>
          </a:p>
          <a:p>
            <a:pPr marL="12700" marR="2613025">
              <a:lnSpc>
                <a:spcPts val="2690"/>
              </a:lnSpc>
              <a:spcBef>
                <a:spcPts val="114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попросить 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соседей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вызвать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пожарную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бригаду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сделать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это </a:t>
            </a:r>
            <a:r>
              <a:rPr sz="2300" spc="-5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самому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телефону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002060"/>
                </a:solidFill>
                <a:latin typeface="Times New Roman"/>
                <a:cs typeface="Times New Roman"/>
              </a:rPr>
              <a:t>101</a:t>
            </a:r>
            <a:endParaRPr sz="2300">
              <a:latin typeface="Times New Roman"/>
              <a:cs typeface="Times New Roman"/>
            </a:endParaRPr>
          </a:p>
          <a:p>
            <a:pPr marL="12700" marR="2156460">
              <a:lnSpc>
                <a:spcPts val="2780"/>
              </a:lnSpc>
              <a:spcBef>
                <a:spcPts val="4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запрещено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прятаться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горящем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или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задымленном помещении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002060"/>
                </a:solidFill>
                <a:latin typeface="Times New Roman"/>
                <a:cs typeface="Times New Roman"/>
              </a:rPr>
              <a:t>под </a:t>
            </a:r>
            <a:r>
              <a:rPr sz="2300" spc="-5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002060"/>
                </a:solidFill>
                <a:latin typeface="Times New Roman"/>
                <a:cs typeface="Times New Roman"/>
              </a:rPr>
              <a:t>кроватями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шкафах;</a:t>
            </a: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ts val="262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запрещается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пользоваться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002060"/>
                </a:solidFill>
                <a:latin typeface="Times New Roman"/>
                <a:cs typeface="Times New Roman"/>
              </a:rPr>
              <a:t>лифтом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пожара,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так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он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725"/>
              </a:lnSpc>
              <a:spcBef>
                <a:spcPts val="45"/>
              </a:spcBef>
            </a:pP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выйти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строя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из-за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повреждения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электропроводки;</a:t>
            </a: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ts val="272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300" spc="1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пламя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перекинулось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300" spc="-45" dirty="0">
                <a:solidFill>
                  <a:srgbClr val="002060"/>
                </a:solidFill>
                <a:latin typeface="Times New Roman"/>
                <a:cs typeface="Times New Roman"/>
              </a:rPr>
              <a:t>одежду,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падайте на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пол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катайтесь,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тушите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ее;</a:t>
            </a:r>
            <a:endParaRPr sz="23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899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дым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опасен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не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менее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огня,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поэтому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предотвращения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отравления</a:t>
            </a:r>
            <a:r>
              <a:rPr sz="2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угарным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газом </a:t>
            </a:r>
            <a:r>
              <a:rPr sz="2300" spc="-5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лицо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пожара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следует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прикрывать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мокрым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полотенцем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салфеткой.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71730" y="2780927"/>
            <a:ext cx="2969641" cy="24882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73"/>
            <a:ext cx="12166600" cy="6781800"/>
            <a:chOff x="0" y="3473"/>
            <a:chExt cx="12166600" cy="678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12152376" cy="60228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73"/>
              <a:ext cx="12166600" cy="90466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57911"/>
            <a:ext cx="12166600" cy="6800215"/>
            <a:chOff x="0" y="57911"/>
            <a:chExt cx="12166600" cy="68002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5568" y="5877151"/>
              <a:ext cx="2271031" cy="980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38199"/>
              <a:ext cx="12164568" cy="6019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7872" y="5918962"/>
              <a:ext cx="2238728" cy="939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9816" y="57911"/>
              <a:ext cx="5373624" cy="12283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32529" y="199644"/>
            <a:ext cx="4665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Пожар</a:t>
            </a:r>
            <a:r>
              <a:rPr sz="4400" spc="-35" dirty="0"/>
              <a:t> </a:t>
            </a:r>
            <a:r>
              <a:rPr sz="4400" dirty="0"/>
              <a:t>в</a:t>
            </a:r>
            <a:r>
              <a:rPr sz="4400" spc="-40" dirty="0"/>
              <a:t> </a:t>
            </a:r>
            <a:r>
              <a:rPr sz="4400" spc="-10" dirty="0"/>
              <a:t>квартире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258971" y="1145540"/>
            <a:ext cx="7884795" cy="54552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412875">
              <a:lnSpc>
                <a:spcPct val="100800"/>
              </a:lnSpc>
              <a:spcBef>
                <a:spcPts val="75"/>
              </a:spcBef>
            </a:pP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Если </a:t>
            </a:r>
            <a:r>
              <a:rPr sz="2400" b="1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вы не </a:t>
            </a:r>
            <a:r>
              <a:rPr sz="2400" b="1" u="heavy" spc="-2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можете </a:t>
            </a:r>
            <a:r>
              <a:rPr sz="2400" b="1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(или не </a:t>
            </a:r>
            <a:r>
              <a:rPr sz="2400" b="1" u="heavy" spc="-1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рискуете) 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выйти </a:t>
            </a:r>
            <a:r>
              <a:rPr sz="2400" b="1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из </a:t>
            </a:r>
            <a:r>
              <a:rPr sz="2400" b="1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квартиры: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3335"/>
              </a:lnSpc>
              <a:spcBef>
                <a:spcPts val="1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закрыть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окна,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 опускать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жалюзи;</a:t>
            </a:r>
            <a:endParaRPr sz="2800">
              <a:latin typeface="Times New Roman"/>
              <a:cs typeface="Times New Roman"/>
            </a:endParaRPr>
          </a:p>
          <a:p>
            <a:pPr marL="354965" marR="1050925" indent="-342900">
              <a:lnSpc>
                <a:spcPts val="3379"/>
              </a:lnSpc>
              <a:spcBef>
                <a:spcPts val="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заткнуть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зазоры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под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дверьми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мокрыми </a:t>
            </a:r>
            <a:r>
              <a:rPr sz="2800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тряпками;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ts val="32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выключить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электричество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перекрыть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газ;</a:t>
            </a:r>
            <a:endParaRPr sz="2800">
              <a:latin typeface="Times New Roman"/>
              <a:cs typeface="Times New Roman"/>
            </a:endParaRPr>
          </a:p>
          <a:p>
            <a:pPr marL="354965" marR="78105" indent="-342900">
              <a:lnSpc>
                <a:spcPct val="100699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приготовить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002060"/>
                </a:solidFill>
                <a:latin typeface="Times New Roman"/>
                <a:cs typeface="Times New Roman"/>
              </a:rPr>
              <a:t>комнату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"последнее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убежище",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так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этом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возникнуть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необходимость;</a:t>
            </a:r>
            <a:endParaRPr sz="2800">
              <a:latin typeface="Times New Roman"/>
              <a:cs typeface="Times New Roman"/>
            </a:endParaRPr>
          </a:p>
          <a:p>
            <a:pPr marL="354965" marR="1200150" indent="-342900">
              <a:lnSpc>
                <a:spcPts val="3379"/>
              </a:lnSpc>
              <a:spcBef>
                <a:spcPts val="5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наполнить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водой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ванну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другие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большие </a:t>
            </a:r>
            <a:r>
              <a:rPr sz="2800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емкости;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ts val="32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снять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занавески,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так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стекла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под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воздействием</a:t>
            </a:r>
            <a:endParaRPr sz="2800">
              <a:latin typeface="Times New Roman"/>
              <a:cs typeface="Times New Roman"/>
            </a:endParaRPr>
          </a:p>
          <a:p>
            <a:pPr marL="354965" marR="5080">
              <a:lnSpc>
                <a:spcPct val="100699"/>
              </a:lnSpc>
              <a:spcBef>
                <a:spcPts val="20"/>
              </a:spcBef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тепла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могут </a:t>
            </a: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треснуть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огонь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легко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найдет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что </a:t>
            </a:r>
            <a:r>
              <a:rPr sz="2800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переключиться;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820911" y="1088136"/>
            <a:ext cx="3112135" cy="4766310"/>
            <a:chOff x="8820911" y="1088136"/>
            <a:chExt cx="3112135" cy="476631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0911" y="1088136"/>
              <a:ext cx="3112007" cy="23682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9223" y="3573015"/>
              <a:ext cx="2820843" cy="2280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73"/>
            <a:ext cx="12166600" cy="6781800"/>
            <a:chOff x="0" y="3473"/>
            <a:chExt cx="12166600" cy="678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12152376" cy="60228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73"/>
              <a:ext cx="12166600" cy="90466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57911"/>
            <a:ext cx="12166600" cy="6800215"/>
            <a:chOff x="0" y="57911"/>
            <a:chExt cx="12166600" cy="68002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5568" y="5877151"/>
              <a:ext cx="2271031" cy="980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38199"/>
              <a:ext cx="12164568" cy="6019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7872" y="5918962"/>
              <a:ext cx="2238728" cy="939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9816" y="57911"/>
              <a:ext cx="5373624" cy="12283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32529" y="199644"/>
            <a:ext cx="4665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Пожар</a:t>
            </a:r>
            <a:r>
              <a:rPr sz="4400" spc="-35" dirty="0"/>
              <a:t> </a:t>
            </a:r>
            <a:r>
              <a:rPr sz="4400" dirty="0"/>
              <a:t>в</a:t>
            </a:r>
            <a:r>
              <a:rPr sz="4400" spc="-40" dirty="0"/>
              <a:t> </a:t>
            </a:r>
            <a:r>
              <a:rPr sz="4400" spc="-10" dirty="0"/>
              <a:t>квартире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402987" y="993140"/>
            <a:ext cx="7835265" cy="55092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275"/>
              </a:spcBef>
              <a:tabLst>
                <a:tab pos="944244" algn="l"/>
                <a:tab pos="1593215" algn="l"/>
                <a:tab pos="2150745" algn="l"/>
                <a:tab pos="3380740" algn="l"/>
                <a:tab pos="4252595" algn="l"/>
                <a:tab pos="4809490" algn="l"/>
                <a:tab pos="6372225" algn="l"/>
                <a:tab pos="7522845" algn="l"/>
              </a:tabLst>
            </a:pP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Ес</a:t>
            </a:r>
            <a:r>
              <a:rPr sz="2400" b="1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ли	вы	не	</a:t>
            </a:r>
            <a:r>
              <a:rPr sz="2400" b="1" u="heavy" spc="-3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м</a:t>
            </a:r>
            <a:r>
              <a:rPr sz="2400" b="1" u="heavy" spc="-6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u="heavy" spc="-3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ж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ет</a:t>
            </a:r>
            <a:r>
              <a:rPr sz="2400" b="1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е	(</a:t>
            </a:r>
            <a:r>
              <a:rPr sz="2400" b="1" u="heavy" spc="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400" b="1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ли	не	р</a:t>
            </a:r>
            <a:r>
              <a:rPr sz="2400" b="1" u="heavy" spc="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400" b="1" u="heavy" spc="-3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400" b="1" u="heavy" spc="-7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ете</a:t>
            </a:r>
            <a:r>
              <a:rPr sz="2400" b="1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)	в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ы</a:t>
            </a:r>
            <a:r>
              <a:rPr sz="2400" b="1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й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2400" b="1" u="heavy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и	из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квартиры: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8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  <a:tab pos="2085339" algn="l"/>
                <a:tab pos="2623185" algn="l"/>
                <a:tab pos="3479800" algn="l"/>
                <a:tab pos="4152265" algn="l"/>
                <a:tab pos="5753735" algn="l"/>
                <a:tab pos="7063740" algn="l"/>
              </a:tabLst>
            </a:pP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двинуть	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	о</a:t>
            </a:r>
            <a:r>
              <a:rPr sz="2400" spc="-13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он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2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	пр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ты,	</a:t>
            </a:r>
            <a:r>
              <a:rPr sz="2400" spc="-13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	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огут 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загореться;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9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облить</a:t>
            </a:r>
            <a:r>
              <a:rPr sz="2400" spc="3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пол</a:t>
            </a:r>
            <a:r>
              <a:rPr sz="2400" spc="3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3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двери</a:t>
            </a:r>
            <a:r>
              <a:rPr sz="2400" spc="3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водой,</a:t>
            </a:r>
            <a:r>
              <a:rPr sz="2400" spc="3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понизив,</a:t>
            </a:r>
            <a:r>
              <a:rPr sz="2400" spc="3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таким</a:t>
            </a:r>
            <a:r>
              <a:rPr sz="2400" spc="3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образом,</a:t>
            </a:r>
            <a:r>
              <a:rPr sz="2400" spc="3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их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температуру;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85"/>
              </a:lnSpc>
              <a:buFont typeface="Wingdings"/>
              <a:buChar char=""/>
              <a:tabLst>
                <a:tab pos="354965" algn="l"/>
                <a:tab pos="355600" algn="l"/>
                <a:tab pos="1133475" algn="l"/>
                <a:tab pos="2169160" algn="l"/>
                <a:tab pos="4068445" algn="l"/>
                <a:tab pos="5588000" algn="l"/>
                <a:tab pos="5936615" algn="l"/>
              </a:tabLst>
            </a:pPr>
            <a:r>
              <a:rPr sz="2400" spc="5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ли	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зя	и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ть	л</a:t>
            </a:r>
            <a:r>
              <a:rPr sz="2400" spc="5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тницы,	и	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дин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endParaRPr sz="2400">
              <a:latin typeface="Times New Roman"/>
              <a:cs typeface="Times New Roman"/>
            </a:endParaRPr>
          </a:p>
          <a:p>
            <a:pPr marL="355600" marR="5080" algn="just">
              <a:lnSpc>
                <a:spcPct val="99700"/>
              </a:lnSpc>
              <a:spcBef>
                <a:spcPts val="35"/>
              </a:spcBef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путем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к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спасению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оказаться</a:t>
            </a:r>
            <a:r>
              <a:rPr sz="2400" spc="5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окно,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нужно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попытаться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сократить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высоту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прыжка, связав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простыни 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или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что-нибудь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другое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или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же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прыгнуть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полотняные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покрытия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грузовика,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крышу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машины, цветник,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навес;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ts val="2900"/>
              </a:lnSpc>
              <a:spcBef>
                <a:spcPts val="8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прежде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чем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прыгнуть,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нужно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бросить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вниз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матрасы,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подушки,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ковры,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чтобы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смягчить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падение;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810"/>
              </a:lnSpc>
              <a:spcBef>
                <a:spcPts val="8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400" spc="6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живете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на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нижних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этажах,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можете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спуститься,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используя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балконы.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31352" y="1627631"/>
            <a:ext cx="3560063" cy="40355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73"/>
            <a:ext cx="12166600" cy="6781800"/>
            <a:chOff x="0" y="3473"/>
            <a:chExt cx="12166600" cy="678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12152376" cy="60228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73"/>
              <a:ext cx="12166600" cy="90466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57911"/>
            <a:ext cx="12166600" cy="6800215"/>
            <a:chOff x="0" y="57911"/>
            <a:chExt cx="12166600" cy="68002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5568" y="5877151"/>
              <a:ext cx="2271031" cy="980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38199"/>
              <a:ext cx="12164568" cy="6019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7872" y="5918962"/>
              <a:ext cx="2238728" cy="939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8960" y="57911"/>
              <a:ext cx="5352288" cy="12283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43578" y="199644"/>
            <a:ext cx="4643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9530" algn="l"/>
              </a:tabLst>
            </a:pPr>
            <a:r>
              <a:rPr sz="4400" dirty="0"/>
              <a:t>П</a:t>
            </a:r>
            <a:r>
              <a:rPr sz="4400" spc="-110" dirty="0"/>
              <a:t>о</a:t>
            </a:r>
            <a:r>
              <a:rPr sz="4400" spc="-5" dirty="0"/>
              <a:t>ж</a:t>
            </a:r>
            <a:r>
              <a:rPr sz="4400" dirty="0"/>
              <a:t>ар на	б</a:t>
            </a:r>
            <a:r>
              <a:rPr sz="4400" spc="35" dirty="0"/>
              <a:t>а</a:t>
            </a:r>
            <a:r>
              <a:rPr sz="4400" spc="-10" dirty="0"/>
              <a:t>л</a:t>
            </a:r>
            <a:r>
              <a:rPr sz="4400" spc="-60" dirty="0"/>
              <a:t>к</a:t>
            </a:r>
            <a:r>
              <a:rPr sz="4400" dirty="0"/>
              <a:t>оне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450469" y="1041908"/>
            <a:ext cx="3764915" cy="772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ts val="3000"/>
              </a:lnSpc>
              <a:spcBef>
                <a:spcPts val="80"/>
              </a:spcBef>
              <a:buFont typeface="Wingdings"/>
              <a:buChar char=""/>
              <a:tabLst>
                <a:tab pos="354965" algn="l"/>
                <a:tab pos="355600" algn="l"/>
                <a:tab pos="2002789" algn="l"/>
                <a:tab pos="2468245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позвоните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Единую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попы</a:t>
            </a:r>
            <a:r>
              <a:rPr sz="24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йт</a:t>
            </a:r>
            <a:r>
              <a:rPr sz="2400" spc="5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ь	</a:t>
            </a:r>
            <a:r>
              <a:rPr sz="2400" spc="-45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ушить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4629" y="991108"/>
            <a:ext cx="3313429" cy="82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259840" algn="l"/>
                <a:tab pos="2753995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400" spc="-9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spc="2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ния	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101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40"/>
              </a:spcBef>
              <a:tabLst>
                <a:tab pos="1267460" algn="l"/>
              </a:tabLst>
            </a:pP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подручными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0469" y="1791715"/>
            <a:ext cx="7138034" cy="44056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marR="5715">
              <a:lnSpc>
                <a:spcPts val="2810"/>
              </a:lnSpc>
              <a:spcBef>
                <a:spcPts val="250"/>
              </a:spcBef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средствами</a:t>
            </a:r>
            <a:r>
              <a:rPr sz="2400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(водой,</a:t>
            </a:r>
            <a:r>
              <a:rPr sz="2400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стиральным</a:t>
            </a:r>
            <a:r>
              <a:rPr sz="24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порошком,</a:t>
            </a:r>
            <a:r>
              <a:rPr sz="24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мокрой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плотной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тканью,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землей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из-под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цветов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2400" spc="-90" dirty="0">
                <a:solidFill>
                  <a:srgbClr val="002060"/>
                </a:solidFill>
                <a:latin typeface="Times New Roman"/>
                <a:cs typeface="Times New Roman"/>
              </a:rPr>
              <a:t>т.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п.).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80"/>
              </a:lnSpc>
              <a:spcBef>
                <a:spcPts val="3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400" spc="3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огонь</a:t>
            </a:r>
            <a:r>
              <a:rPr sz="2400" spc="3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набирает</a:t>
            </a:r>
            <a:r>
              <a:rPr sz="2400" spc="3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силу</a:t>
            </a:r>
            <a:r>
              <a:rPr sz="2400" spc="3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3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ваши</a:t>
            </a:r>
            <a:r>
              <a:rPr sz="2400" spc="3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усилия</a:t>
            </a:r>
            <a:r>
              <a:rPr sz="2400" spc="3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тщетны,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2400" spc="3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немедленно</a:t>
            </a:r>
            <a:r>
              <a:rPr sz="2400" spc="3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покиньте</a:t>
            </a:r>
            <a:r>
              <a:rPr sz="2400" spc="3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балкон,</a:t>
            </a:r>
            <a:r>
              <a:rPr sz="2400" spc="3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плотно</a:t>
            </a:r>
            <a:r>
              <a:rPr sz="2400" spc="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закрыв</a:t>
            </a:r>
            <a:r>
              <a:rPr sz="2400" spc="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810"/>
              </a:lnSpc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собой дверь,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чтобы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вслед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не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проник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огонь.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10"/>
              </a:lnSpc>
              <a:spcBef>
                <a:spcPts val="180"/>
              </a:spcBef>
              <a:buClr>
                <a:srgbClr val="002060"/>
              </a:buClr>
              <a:buFont typeface="Wingdings"/>
              <a:buChar char=""/>
              <a:tabLst>
                <a:tab pos="431165" algn="l"/>
                <a:tab pos="431800" algn="l"/>
                <a:tab pos="1773555" algn="l"/>
                <a:tab pos="2392045" algn="l"/>
                <a:tab pos="3830320" algn="l"/>
                <a:tab pos="4196080" algn="l"/>
                <a:tab pos="5223510" algn="l"/>
                <a:tab pos="572389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закройте	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все	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форточки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двери,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создавайте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сквозняка!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80"/>
              </a:lnSpc>
              <a:spcBef>
                <a:spcPts val="3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ходе</a:t>
            </a:r>
            <a:r>
              <a:rPr sz="2400" spc="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тушения</a:t>
            </a:r>
            <a:r>
              <a:rPr sz="2400" spc="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можно</a:t>
            </a:r>
            <a:r>
              <a:rPr sz="2400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выбрасывать</a:t>
            </a:r>
            <a:r>
              <a:rPr sz="24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горящие</a:t>
            </a:r>
            <a:r>
              <a:rPr sz="2400" spc="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вещи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предметы</a:t>
            </a:r>
            <a:r>
              <a:rPr sz="24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вниз,</a:t>
            </a:r>
            <a:r>
              <a:rPr sz="24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убедившись</a:t>
            </a:r>
            <a:r>
              <a:rPr sz="24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предварительно,</a:t>
            </a:r>
            <a:r>
              <a:rPr sz="24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810"/>
              </a:lnSpc>
            </a:pP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там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нет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людей.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10"/>
              </a:lnSpc>
              <a:spcBef>
                <a:spcPts val="1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предупредите</a:t>
            </a:r>
            <a:r>
              <a:rPr sz="2400" spc="2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соседей</a:t>
            </a:r>
            <a:r>
              <a:rPr sz="2400" spc="2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2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верхних</a:t>
            </a:r>
            <a:r>
              <a:rPr sz="2400" spc="2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этажей,</a:t>
            </a:r>
            <a:r>
              <a:rPr sz="2400" spc="2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r>
              <a:rPr sz="2400" spc="2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400" spc="2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вас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54047" y="1556791"/>
            <a:ext cx="4247465" cy="33466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511" y="210311"/>
            <a:ext cx="8985504" cy="10088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Правила</a:t>
            </a:r>
            <a:r>
              <a:rPr spc="95" dirty="0"/>
              <a:t> </a:t>
            </a:r>
            <a:r>
              <a:rPr spc="25" dirty="0"/>
              <a:t>безопасного</a:t>
            </a:r>
            <a:r>
              <a:rPr spc="95" dirty="0"/>
              <a:t> </a:t>
            </a:r>
            <a:r>
              <a:rPr spc="25" dirty="0"/>
              <a:t>поведения</a:t>
            </a:r>
            <a:r>
              <a:rPr spc="100" dirty="0"/>
              <a:t> </a:t>
            </a:r>
            <a:r>
              <a:rPr dirty="0"/>
              <a:t>в</a:t>
            </a:r>
            <a:r>
              <a:rPr spc="105" dirty="0"/>
              <a:t> </a:t>
            </a:r>
            <a:r>
              <a:rPr spc="20" dirty="0"/>
              <a:t>быту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144" y="1108964"/>
            <a:ext cx="8028305" cy="5499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979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Сегодня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мы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вами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познакомимся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некоторыми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опасностями,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могут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возникнуть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2400" spc="6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быту,</a:t>
            </a:r>
            <a:r>
              <a:rPr sz="2400" spc="48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научимся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правильно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вести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себя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непредвиденных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ситуациях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того,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чтобы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оградить свою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жизнь и жизнь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близких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людей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опасности.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начала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дадим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определение: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что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такое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быт?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99600"/>
              </a:lnSpc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–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это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повседневный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уклад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жизни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человека.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25" dirty="0">
                <a:solidFill>
                  <a:srgbClr val="002060"/>
                </a:solidFill>
                <a:latin typeface="Times New Roman"/>
                <a:cs typeface="Times New Roman"/>
              </a:rPr>
              <a:t>Ко </a:t>
            </a:r>
            <a:r>
              <a:rPr sz="2400" spc="-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всем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нашим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домам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создания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хороших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благоприятных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бытовых</a:t>
            </a:r>
            <a:r>
              <a:rPr sz="2400" spc="5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условий</a:t>
            </a:r>
            <a:r>
              <a:rPr sz="2400" spc="5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подключено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электричество,</a:t>
            </a:r>
            <a:r>
              <a:rPr sz="2400" spc="5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горячая</a:t>
            </a:r>
            <a:r>
              <a:rPr sz="2400" spc="5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-5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холодная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вода,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также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газ.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домах,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где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много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этажей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работает 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лифт.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каждом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доме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квартире 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есть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множество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различных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устройств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бытовых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приборов,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которые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обеспечивают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бесперебойное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воды,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газа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электричества.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3158" y="1839897"/>
            <a:ext cx="3406263" cy="29299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73"/>
            <a:ext cx="12166600" cy="6781800"/>
            <a:chOff x="0" y="3473"/>
            <a:chExt cx="12166600" cy="678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12152376" cy="60228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73"/>
              <a:ext cx="12166600" cy="90466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57911"/>
            <a:ext cx="12166600" cy="6800215"/>
            <a:chOff x="0" y="57911"/>
            <a:chExt cx="12166600" cy="68002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5568" y="5877151"/>
              <a:ext cx="2271031" cy="980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38199"/>
              <a:ext cx="12164568" cy="6019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7872" y="5918962"/>
              <a:ext cx="2238728" cy="939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1000" y="57911"/>
              <a:ext cx="4556759" cy="12283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25671" y="199644"/>
            <a:ext cx="3847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Пожар</a:t>
            </a:r>
            <a:r>
              <a:rPr sz="4400" spc="-35" dirty="0"/>
              <a:t> </a:t>
            </a:r>
            <a:r>
              <a:rPr sz="4400" dirty="0"/>
              <a:t>в</a:t>
            </a:r>
            <a:r>
              <a:rPr sz="4400" spc="-40" dirty="0"/>
              <a:t> </a:t>
            </a:r>
            <a:r>
              <a:rPr sz="4400" spc="-5" dirty="0"/>
              <a:t>лифте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186963" y="991108"/>
            <a:ext cx="8340090" cy="5152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97815" marR="5715" indent="-285750">
              <a:lnSpc>
                <a:spcPct val="101400"/>
              </a:lnSpc>
              <a:spcBef>
                <a:spcPts val="50"/>
              </a:spcBef>
              <a:buFont typeface="Wingdings"/>
              <a:buChar char=""/>
              <a:tabLst>
                <a:tab pos="298450" algn="l"/>
                <a:tab pos="1845310" algn="l"/>
                <a:tab pos="3147060" algn="l"/>
                <a:tab pos="4498340" algn="l"/>
                <a:tab pos="6038850" algn="l"/>
                <a:tab pos="6453505" algn="l"/>
                <a:tab pos="8148320" algn="l"/>
              </a:tabLst>
            </a:pP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жмите	кноп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у	</a:t>
            </a:r>
            <a:r>
              <a:rPr sz="2800" spc="-4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бины	«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ов»	и	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щ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ите	о 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пожаре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диспетчеру.</a:t>
            </a:r>
            <a:endParaRPr sz="2800">
              <a:latin typeface="Times New Roman"/>
              <a:cs typeface="Times New Roman"/>
            </a:endParaRPr>
          </a:p>
          <a:p>
            <a:pPr marL="297815" marR="5080" indent="-285750">
              <a:lnSpc>
                <a:spcPts val="3410"/>
              </a:lnSpc>
              <a:buFont typeface="Wingdings"/>
              <a:buChar char=""/>
              <a:tabLst>
                <a:tab pos="298450" algn="l"/>
                <a:tab pos="2161540" algn="l"/>
                <a:tab pos="3977640" algn="l"/>
                <a:tab pos="5148580" algn="l"/>
                <a:tab pos="5594350" algn="l"/>
                <a:tab pos="6942455" algn="l"/>
              </a:tabLst>
            </a:pP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800" spc="-7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ждит</a:t>
            </a:r>
            <a:r>
              <a:rPr sz="2800" spc="6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ь	</a:t>
            </a:r>
            <a:r>
              <a:rPr sz="2800" spc="6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spc="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новки	ли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ф</a:t>
            </a:r>
            <a:r>
              <a:rPr sz="2800" spc="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а	и	б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spc="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ро	покин</a:t>
            </a:r>
            <a:r>
              <a:rPr sz="2800" spc="-110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те 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дверь.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Выйдя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кабины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лифта,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заблокируйте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дверь.</a:t>
            </a:r>
            <a:endParaRPr sz="2800">
              <a:latin typeface="Times New Roman"/>
              <a:cs typeface="Times New Roman"/>
            </a:endParaRPr>
          </a:p>
          <a:p>
            <a:pPr marL="298450" indent="-285750">
              <a:lnSpc>
                <a:spcPts val="3190"/>
              </a:lnSpc>
              <a:buFont typeface="Wingdings"/>
              <a:buChar char=""/>
              <a:tabLst>
                <a:tab pos="298450" algn="l"/>
              </a:tabLst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вызовите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пожарных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телефону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101,</a:t>
            </a:r>
            <a:r>
              <a:rPr sz="2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002060"/>
                </a:solidFill>
                <a:latin typeface="Times New Roman"/>
                <a:cs typeface="Times New Roman"/>
              </a:rPr>
              <a:t>112</a:t>
            </a:r>
            <a:endParaRPr sz="2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98450" algn="l"/>
              </a:tabLst>
            </a:pP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попытайтесь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ликвидировать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пожар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своими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силами.</a:t>
            </a:r>
            <a:endParaRPr sz="280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99600"/>
              </a:lnSpc>
              <a:spcBef>
                <a:spcPts val="60"/>
              </a:spcBef>
              <a:buFont typeface="Wingdings"/>
              <a:buChar char=""/>
              <a:tabLst>
                <a:tab pos="298450" algn="l"/>
              </a:tabLst>
            </a:pP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остановки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кабины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лифта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между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этажами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сообщите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об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этом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диспетчеру,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постоянно зовите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помощь,</a:t>
            </a:r>
            <a:endParaRPr sz="280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ts val="3379"/>
              </a:lnSpc>
              <a:spcBef>
                <a:spcPts val="50"/>
              </a:spcBef>
              <a:buFont typeface="Wingdings"/>
              <a:buChar char=""/>
              <a:tabLst>
                <a:tab pos="298450" algn="l"/>
              </a:tabLst>
            </a:pP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8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покинуть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кабину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лифта</a:t>
            </a: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представляется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возможным,</a:t>
            </a:r>
            <a:r>
              <a:rPr sz="2800" spc="1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800" spc="3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паникуйте,</a:t>
            </a:r>
            <a:r>
              <a:rPr sz="2800" spc="3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закройте</a:t>
            </a:r>
            <a:r>
              <a:rPr sz="2800" spc="3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рот</a:t>
            </a:r>
            <a:r>
              <a:rPr sz="2800" spc="4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800" spc="3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002060"/>
                </a:solidFill>
                <a:latin typeface="Times New Roman"/>
                <a:cs typeface="Times New Roman"/>
              </a:rPr>
              <a:t>нос</a:t>
            </a:r>
            <a:endParaRPr sz="2800">
              <a:latin typeface="Times New Roman"/>
              <a:cs typeface="Times New Roman"/>
            </a:endParaRPr>
          </a:p>
          <a:p>
            <a:pPr marL="297815" algn="just">
              <a:lnSpc>
                <a:spcPts val="3295"/>
              </a:lnSpc>
            </a:pP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тканью,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сядьте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пол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ждите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помощи.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01456" y="1914143"/>
            <a:ext cx="3563111" cy="38191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73"/>
            <a:ext cx="12166600" cy="6781800"/>
            <a:chOff x="0" y="3473"/>
            <a:chExt cx="12166600" cy="678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12152376" cy="60228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73"/>
              <a:ext cx="12166600" cy="90466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57911"/>
            <a:ext cx="12166600" cy="6800215"/>
            <a:chOff x="0" y="57911"/>
            <a:chExt cx="12166600" cy="68002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5568" y="5877151"/>
              <a:ext cx="2271031" cy="980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38199"/>
              <a:ext cx="12164568" cy="6019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7872" y="5918962"/>
              <a:ext cx="2238728" cy="939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7847" y="57911"/>
              <a:ext cx="4703063" cy="12283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52456" y="199644"/>
            <a:ext cx="3994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Дым</a:t>
            </a:r>
            <a:r>
              <a:rPr sz="4400" spc="-45" dirty="0"/>
              <a:t> </a:t>
            </a:r>
            <a:r>
              <a:rPr sz="4400" dirty="0"/>
              <a:t>в</a:t>
            </a:r>
            <a:r>
              <a:rPr sz="4400" spc="-45" dirty="0"/>
              <a:t> </a:t>
            </a:r>
            <a:r>
              <a:rPr sz="4400" spc="-30" dirty="0"/>
              <a:t>подъезде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78739" y="1042923"/>
            <a:ext cx="8232140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позвоните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Единую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службу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спасения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101,</a:t>
            </a: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002060"/>
                </a:solidFill>
                <a:latin typeface="Times New Roman"/>
                <a:cs typeface="Times New Roman"/>
              </a:rPr>
              <a:t>112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99600"/>
              </a:lnSpc>
              <a:spcBef>
                <a:spcPts val="6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дым не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густой,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вы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чувствуете,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что дышать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можно,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попробуйте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определить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место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горения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(квартира,</a:t>
            </a:r>
            <a:r>
              <a:rPr sz="28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почтовый</a:t>
            </a:r>
            <a:r>
              <a:rPr sz="28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ящик,</a:t>
            </a:r>
            <a:r>
              <a:rPr sz="2800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мусоросборник</a:t>
            </a:r>
            <a:r>
              <a:rPr sz="28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800" spc="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т.п.), </a:t>
            </a:r>
            <a:r>
              <a:rPr sz="2800" spc="-6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а по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запаху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-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что горит (электропроводка,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резина,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горючие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жидкости,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бумага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800" spc="-105" dirty="0">
                <a:solidFill>
                  <a:srgbClr val="002060"/>
                </a:solidFill>
                <a:latin typeface="Times New Roman"/>
                <a:cs typeface="Times New Roman"/>
              </a:rPr>
              <a:t>т.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п.).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99600"/>
              </a:lnSpc>
              <a:spcBef>
                <a:spcPts val="6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помните,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что огонь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дым на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лестничной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клетке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распространяются 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только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одном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направлении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-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снизу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вверх</a:t>
            </a:r>
            <a:endParaRPr sz="2800">
              <a:latin typeface="Times New Roman"/>
              <a:cs typeface="Times New Roman"/>
            </a:endParaRPr>
          </a:p>
          <a:p>
            <a:pPr marL="469900" marR="10160" indent="-457200" algn="just">
              <a:lnSpc>
                <a:spcPts val="341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вам удалось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обнаружить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очаг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возгорания, 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то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незамедлительно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сообщите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этом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соседям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7071" y="1914144"/>
            <a:ext cx="3438144" cy="33162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73"/>
            <a:ext cx="12166600" cy="6781800"/>
            <a:chOff x="0" y="3473"/>
            <a:chExt cx="12166600" cy="678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12152376" cy="60228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73"/>
              <a:ext cx="12166600" cy="90466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57911"/>
            <a:ext cx="12166600" cy="6800215"/>
            <a:chOff x="0" y="57911"/>
            <a:chExt cx="12166600" cy="68002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5568" y="5877151"/>
              <a:ext cx="2271031" cy="980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38199"/>
              <a:ext cx="12164568" cy="6019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7872" y="5918962"/>
              <a:ext cx="2238728" cy="939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7847" y="57911"/>
              <a:ext cx="4703063" cy="12283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52456" y="199644"/>
            <a:ext cx="3994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Дым</a:t>
            </a:r>
            <a:r>
              <a:rPr sz="4400" spc="-45" dirty="0"/>
              <a:t> </a:t>
            </a:r>
            <a:r>
              <a:rPr sz="4400" dirty="0"/>
              <a:t>в</a:t>
            </a:r>
            <a:r>
              <a:rPr sz="4400" spc="-45" dirty="0"/>
              <a:t> </a:t>
            </a:r>
            <a:r>
              <a:rPr sz="4400" spc="-30" dirty="0"/>
              <a:t>подъезде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78739" y="1289811"/>
            <a:ext cx="8767445" cy="4286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 algn="just">
              <a:lnSpc>
                <a:spcPct val="100200"/>
              </a:lnSpc>
              <a:spcBef>
                <a:spcPts val="9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потушить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пожар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представляется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возможным,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оповестите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жильцов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дома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и, не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создавая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паники,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попробуйте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выбраться </a:t>
            </a:r>
            <a:r>
              <a:rPr sz="2800" spc="-55" dirty="0">
                <a:solidFill>
                  <a:srgbClr val="002060"/>
                </a:solidFill>
                <a:latin typeface="Times New Roman"/>
                <a:cs typeface="Times New Roman"/>
              </a:rPr>
              <a:t>наружу,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используя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лестничные </a:t>
            </a: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марши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или через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пожарные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лестницы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балкона.</a:t>
            </a:r>
            <a:endParaRPr sz="2800">
              <a:latin typeface="Times New Roman"/>
              <a:cs typeface="Times New Roman"/>
            </a:endParaRPr>
          </a:p>
          <a:p>
            <a:pPr marL="469900" indent="-457200" algn="just">
              <a:lnSpc>
                <a:spcPts val="329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проходя</a:t>
            </a:r>
            <a:r>
              <a:rPr sz="2800" spc="14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по  </a:t>
            </a:r>
            <a:r>
              <a:rPr sz="28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задымленным</a:t>
            </a:r>
            <a:r>
              <a:rPr sz="2800" spc="14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участкам,</a:t>
            </a:r>
            <a:r>
              <a:rPr sz="2800" spc="14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постарайтесь</a:t>
            </a:r>
            <a:endParaRPr sz="2800">
              <a:latin typeface="Times New Roman"/>
              <a:cs typeface="Times New Roman"/>
            </a:endParaRPr>
          </a:p>
          <a:p>
            <a:pPr marL="469900" marR="6350" algn="just">
              <a:lnSpc>
                <a:spcPct val="100699"/>
              </a:lnSpc>
              <a:spcBef>
                <a:spcPts val="25"/>
              </a:spcBef>
            </a:pP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одолеть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их,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задерживая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дыхание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800" spc="7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закрыв</a:t>
            </a:r>
            <a:r>
              <a:rPr sz="2800" spc="6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рот</a:t>
            </a:r>
            <a:r>
              <a:rPr sz="2800" spc="6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002060"/>
                </a:solidFill>
                <a:latin typeface="Times New Roman"/>
                <a:cs typeface="Times New Roman"/>
              </a:rPr>
              <a:t>нос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влажным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платком,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полотенцем,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тканью.</a:t>
            </a:r>
            <a:endParaRPr sz="2800">
              <a:latin typeface="Times New Roman"/>
              <a:cs typeface="Times New Roman"/>
            </a:endParaRPr>
          </a:p>
          <a:p>
            <a:pPr marL="469900" indent="-457200" algn="just">
              <a:lnSpc>
                <a:spcPts val="331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800" spc="3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дым</a:t>
            </a:r>
            <a:r>
              <a:rPr sz="2800" spc="3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идет</a:t>
            </a:r>
            <a:r>
              <a:rPr sz="2800" spc="3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2800" spc="3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квартиры</a:t>
            </a:r>
            <a:r>
              <a:rPr sz="2800" spc="3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800" spc="3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002060"/>
                </a:solidFill>
                <a:latin typeface="Times New Roman"/>
                <a:cs typeface="Times New Roman"/>
              </a:rPr>
              <a:t>оттуда</a:t>
            </a:r>
            <a:r>
              <a:rPr sz="2800" spc="3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слышны</a:t>
            </a:r>
            <a:r>
              <a:rPr sz="2800" spc="3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крики,</a:t>
            </a:r>
            <a:endParaRPr sz="2800">
              <a:latin typeface="Times New Roman"/>
              <a:cs typeface="Times New Roman"/>
            </a:endParaRPr>
          </a:p>
          <a:p>
            <a:pPr marL="469900" marR="6985" algn="just">
              <a:lnSpc>
                <a:spcPts val="3290"/>
              </a:lnSpc>
              <a:spcBef>
                <a:spcPts val="215"/>
              </a:spcBef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незамедлительно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сообщить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об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этом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соседям,</a:t>
            </a: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чтобы </a:t>
            </a:r>
            <a:r>
              <a:rPr sz="2800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они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могли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помочь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пострадавшим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выйти из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квартиры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10471" y="1987295"/>
            <a:ext cx="3054096" cy="27401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73"/>
            <a:ext cx="12166600" cy="6781800"/>
            <a:chOff x="0" y="3473"/>
            <a:chExt cx="12166600" cy="678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12152376" cy="60228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73"/>
              <a:ext cx="12166600" cy="90466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57911"/>
            <a:ext cx="12166600" cy="6800215"/>
            <a:chOff x="0" y="57911"/>
            <a:chExt cx="12166600" cy="68002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5568" y="5877151"/>
              <a:ext cx="2271031" cy="980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38199"/>
              <a:ext cx="12164568" cy="6019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7872" y="5918962"/>
              <a:ext cx="2238728" cy="939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7847" y="57911"/>
              <a:ext cx="4703063" cy="122834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52456" y="199644"/>
            <a:ext cx="3994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Дым</a:t>
            </a:r>
            <a:r>
              <a:rPr sz="4400" spc="-45" dirty="0"/>
              <a:t> </a:t>
            </a:r>
            <a:r>
              <a:rPr sz="4400" dirty="0"/>
              <a:t>в</a:t>
            </a:r>
            <a:r>
              <a:rPr sz="4400" spc="-45" dirty="0"/>
              <a:t> </a:t>
            </a:r>
            <a:r>
              <a:rPr sz="4400" spc="-30" dirty="0"/>
              <a:t>подъезде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330979" y="1049019"/>
            <a:ext cx="7663815" cy="5152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715" indent="-457200" algn="just">
              <a:lnSpc>
                <a:spcPct val="99600"/>
              </a:lnSpc>
              <a:spcBef>
                <a:spcPts val="11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же,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выйдя в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подъезд,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вы попали в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густой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дым,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нужно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немедленно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вернуться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в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квартиру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плотно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закрыть дверь</a:t>
            </a:r>
            <a:endParaRPr sz="2800">
              <a:latin typeface="Times New Roman"/>
              <a:cs typeface="Times New Roman"/>
            </a:endParaRPr>
          </a:p>
          <a:p>
            <a:pPr marL="469900" marR="5715" indent="-457200" algn="just">
              <a:lnSpc>
                <a:spcPct val="99600"/>
              </a:lnSpc>
              <a:spcBef>
                <a:spcPts val="6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дверные щели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вентиляционные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отверстия,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проникать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дым,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необходимо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заткнуть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мокрыми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тряпками.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290"/>
              </a:lnSpc>
              <a:spcBef>
                <a:spcPts val="215"/>
              </a:spcBef>
              <a:buFont typeface="Wingdings"/>
              <a:buChar char=""/>
              <a:tabLst>
                <a:tab pos="469265" algn="l"/>
                <a:tab pos="469900" algn="l"/>
                <a:tab pos="1431290" algn="l"/>
                <a:tab pos="2346960" algn="l"/>
                <a:tab pos="3101975" algn="l"/>
                <a:tab pos="3770629" algn="l"/>
                <a:tab pos="5667375" algn="l"/>
                <a:tab pos="6266180" algn="l"/>
              </a:tabLst>
            </a:pPr>
            <a:r>
              <a:rPr sz="2800" spc="6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ли	д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м	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spc="2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е	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е	прони</a:t>
            </a:r>
            <a:r>
              <a:rPr sz="2800" spc="-4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ае</a:t>
            </a:r>
            <a:r>
              <a:rPr sz="2800" spc="-21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,	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	покин</a:t>
            </a:r>
            <a:r>
              <a:rPr sz="2800" spc="-110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те 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прихожую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закройтесь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комнате.</a:t>
            </a:r>
            <a:endParaRPr sz="2800">
              <a:latin typeface="Times New Roman"/>
              <a:cs typeface="Times New Roman"/>
            </a:endParaRPr>
          </a:p>
          <a:p>
            <a:pPr marL="469900" marR="5715" indent="-457200">
              <a:lnSpc>
                <a:spcPts val="3290"/>
              </a:lnSpc>
              <a:spcBef>
                <a:spcPts val="114"/>
              </a:spcBef>
              <a:buFont typeface="Wingdings"/>
              <a:buChar char=""/>
              <a:tabLst>
                <a:tab pos="469265" algn="l"/>
                <a:tab pos="469900" algn="l"/>
                <a:tab pos="1894205" algn="l"/>
                <a:tab pos="2383155" algn="l"/>
                <a:tab pos="3656329" algn="l"/>
                <a:tab pos="3988435" algn="l"/>
                <a:tab pos="5945505" algn="l"/>
                <a:tab pos="7476490" algn="l"/>
              </a:tabLst>
            </a:pP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йдите	на	б</a:t>
            </a:r>
            <a:r>
              <a:rPr sz="2800" spc="1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800" spc="-1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он,	и	п</a:t>
            </a:r>
            <a:r>
              <a:rPr sz="2800" spc="6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spc="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800" spc="-8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я	при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800" spc="-7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чь	к 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себе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внимание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прохожих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410"/>
              </a:lnSpc>
              <a:buFont typeface="Wingdings"/>
              <a:buChar char=""/>
              <a:tabLst>
                <a:tab pos="469265" algn="l"/>
                <a:tab pos="469900" algn="l"/>
                <a:tab pos="1194435" algn="l"/>
                <a:tab pos="2639695" algn="l"/>
                <a:tab pos="4982845" algn="l"/>
                <a:tab pos="6543675" algn="l"/>
              </a:tabLst>
            </a:pP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при	н</a:t>
            </a:r>
            <a:r>
              <a:rPr sz="2800" spc="1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личии	п</a:t>
            </a:r>
            <a:r>
              <a:rPr sz="2800" spc="6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spc="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ш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их	в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овите	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800" spc="-1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800" spc="-4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ую 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помощь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номеру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103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57094" y="2163023"/>
            <a:ext cx="3616147" cy="29678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5544" y="42671"/>
            <a:ext cx="8839200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8917" y="184403"/>
            <a:ext cx="81324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Противопожарная</a:t>
            </a:r>
            <a:r>
              <a:rPr sz="4400" spc="-80" dirty="0"/>
              <a:t> </a:t>
            </a:r>
            <a:r>
              <a:rPr sz="4400" spc="-10" dirty="0"/>
              <a:t>безопасность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30979" y="1098803"/>
            <a:ext cx="11579860" cy="30403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  <a:tabLst>
                <a:tab pos="1821180" algn="l"/>
                <a:tab pos="4405630" algn="l"/>
                <a:tab pos="5640705" algn="l"/>
                <a:tab pos="5935345" algn="l"/>
                <a:tab pos="8007350" algn="l"/>
                <a:tab pos="9840595" algn="l"/>
                <a:tab pos="10192385" algn="l"/>
              </a:tabLst>
            </a:pP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3200" spc="4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3200" spc="-4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пн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о	</a:t>
            </a:r>
            <a:r>
              <a:rPr sz="3200" spc="-2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спыхнув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ш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ий	п</a:t>
            </a:r>
            <a:r>
              <a:rPr sz="3200" spc="-8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жар	-	э</a:t>
            </a:r>
            <a:r>
              <a:rPr sz="3200" spc="-8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3200" spc="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ренная	си</a:t>
            </a:r>
            <a:r>
              <a:rPr sz="3200" spc="-45" dirty="0">
                <a:solidFill>
                  <a:srgbClr val="002060"/>
                </a:solidFill>
                <a:latin typeface="Times New Roman"/>
                <a:cs typeface="Times New Roman"/>
              </a:rPr>
              <a:t>ту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ация,	в	</a:t>
            </a:r>
            <a:r>
              <a:rPr sz="3200" spc="-17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3200" spc="-45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орой  </a:t>
            </a:r>
            <a:r>
              <a:rPr sz="32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даже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002060"/>
                </a:solidFill>
                <a:latin typeface="Times New Roman"/>
                <a:cs typeface="Times New Roman"/>
              </a:rPr>
              <a:t>подготовленный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 человек</a:t>
            </a:r>
            <a:r>
              <a:rPr sz="3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r>
              <a:rPr sz="3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002060"/>
                </a:solidFill>
                <a:latin typeface="Times New Roman"/>
                <a:cs typeface="Times New Roman"/>
              </a:rPr>
              <a:t>поддаться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панике.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4000" spc="-5" dirty="0">
                <a:solidFill>
                  <a:srgbClr val="002060"/>
                </a:solidFill>
                <a:latin typeface="Times New Roman"/>
                <a:cs typeface="Times New Roman"/>
              </a:rPr>
              <a:t>Важно!</a:t>
            </a:r>
            <a:endParaRPr sz="4000">
              <a:latin typeface="Times New Roman"/>
              <a:cs typeface="Times New Roman"/>
            </a:endParaRPr>
          </a:p>
          <a:p>
            <a:pPr marL="22860" marR="15240" algn="ctr">
              <a:lnSpc>
                <a:spcPct val="90000"/>
              </a:lnSpc>
              <a:spcBef>
                <a:spcPts val="775"/>
              </a:spcBef>
            </a:pPr>
            <a:r>
              <a:rPr sz="3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Сохранять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2060"/>
                </a:solidFill>
                <a:latin typeface="Times New Roman"/>
                <a:cs typeface="Times New Roman"/>
              </a:rPr>
              <a:t>спокойствие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не</a:t>
            </a:r>
            <a:r>
              <a:rPr sz="3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002060"/>
                </a:solidFill>
                <a:latin typeface="Times New Roman"/>
                <a:cs typeface="Times New Roman"/>
              </a:rPr>
              <a:t>паниковать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32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держать</a:t>
            </a:r>
            <a:r>
              <a:rPr sz="3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3200" spc="-25" dirty="0">
                <a:solidFill>
                  <a:srgbClr val="002060"/>
                </a:solidFill>
                <a:latin typeface="Times New Roman"/>
                <a:cs typeface="Times New Roman"/>
              </a:rPr>
              <a:t>голове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четкий 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алгоритм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действий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при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 возникновении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пожара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2060"/>
                </a:solidFill>
                <a:latin typeface="Times New Roman"/>
                <a:cs typeface="Times New Roman"/>
              </a:rPr>
              <a:t>дома,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на </a:t>
            </a:r>
            <a:r>
              <a:rPr sz="3200" spc="-20" dirty="0">
                <a:solidFill>
                  <a:srgbClr val="002060"/>
                </a:solidFill>
                <a:latin typeface="Times New Roman"/>
                <a:cs typeface="Times New Roman"/>
              </a:rPr>
              <a:t>балконе,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 в </a:t>
            </a:r>
            <a:r>
              <a:rPr sz="3200" spc="-7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подъезде,</a:t>
            </a:r>
            <a:r>
              <a:rPr sz="3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2060"/>
                </a:solidFill>
                <a:latin typeface="Times New Roman"/>
                <a:cs typeface="Times New Roman"/>
              </a:rPr>
              <a:t>в лифте!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5123" y="4005063"/>
            <a:ext cx="1149198" cy="17011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4242" y="4614663"/>
            <a:ext cx="10153650" cy="10775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3975" rIns="0" bIns="0" rtlCol="0">
            <a:spAutoFit/>
          </a:bodyPr>
          <a:lstStyle/>
          <a:p>
            <a:pPr marL="964565" marR="460375" indent="-497840">
              <a:lnSpc>
                <a:spcPts val="3790"/>
              </a:lnSpc>
              <a:spcBef>
                <a:spcPts val="425"/>
              </a:spcBef>
            </a:pPr>
            <a:r>
              <a:rPr sz="3200" b="1" dirty="0">
                <a:solidFill>
                  <a:srgbClr val="953735"/>
                </a:solidFill>
                <a:latin typeface="Times New Roman"/>
                <a:cs typeface="Times New Roman"/>
              </a:rPr>
              <a:t>Выучите эти правила! Они </a:t>
            </a:r>
            <a:r>
              <a:rPr sz="3200" b="1" spc="-20" dirty="0">
                <a:solidFill>
                  <a:srgbClr val="953735"/>
                </a:solidFill>
                <a:latin typeface="Times New Roman"/>
                <a:cs typeface="Times New Roman"/>
              </a:rPr>
              <a:t>помогут </a:t>
            </a:r>
            <a:r>
              <a:rPr sz="3200" b="1" dirty="0">
                <a:solidFill>
                  <a:srgbClr val="953735"/>
                </a:solidFill>
                <a:latin typeface="Times New Roman"/>
                <a:cs typeface="Times New Roman"/>
              </a:rPr>
              <a:t>спасти жизни </a:t>
            </a:r>
            <a:r>
              <a:rPr sz="3200" b="1" spc="-78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вам</a:t>
            </a:r>
            <a:r>
              <a:rPr sz="32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53735"/>
                </a:solidFill>
                <a:latin typeface="Times New Roman"/>
                <a:cs typeface="Times New Roman"/>
              </a:rPr>
              <a:t>и</a:t>
            </a:r>
            <a:r>
              <a:rPr sz="3200" b="1" spc="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вашим</a:t>
            </a:r>
            <a:r>
              <a:rPr sz="32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 близким</a:t>
            </a:r>
            <a:r>
              <a:rPr sz="32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53735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53735"/>
                </a:solidFill>
                <a:latin typeface="Times New Roman"/>
                <a:cs typeface="Times New Roman"/>
              </a:rPr>
              <a:t>опасных</a:t>
            </a:r>
            <a:r>
              <a:rPr sz="32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ситуациях!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5635" y="3409188"/>
            <a:ext cx="1740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4285" algn="l"/>
              </a:tabLst>
            </a:pPr>
            <a:r>
              <a:rPr sz="32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о	ли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3" y="179831"/>
            <a:ext cx="10914888" cy="10180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4166" y="301244"/>
            <a:ext cx="10333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Правила</a:t>
            </a:r>
            <a:r>
              <a:rPr spc="-10" dirty="0"/>
              <a:t> безопасности</a:t>
            </a:r>
            <a:r>
              <a:rPr spc="-5" dirty="0"/>
              <a:t> при</a:t>
            </a:r>
            <a:r>
              <a:rPr spc="-10" dirty="0"/>
              <a:t> </a:t>
            </a:r>
            <a:r>
              <a:rPr spc="-20" dirty="0"/>
              <a:t>работе</a:t>
            </a:r>
            <a:r>
              <a:rPr spc="-5" dirty="0"/>
              <a:t> </a:t>
            </a:r>
            <a:r>
              <a:rPr dirty="0"/>
              <a:t>с</a:t>
            </a:r>
            <a:r>
              <a:rPr spc="-5" dirty="0"/>
              <a:t> </a:t>
            </a:r>
            <a:r>
              <a:rPr spc="-25" dirty="0"/>
              <a:t>компьютером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971" y="999235"/>
            <a:ext cx="11650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Практически</a:t>
            </a:r>
            <a:r>
              <a:rPr sz="2400" spc="3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3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каждом</a:t>
            </a:r>
            <a:r>
              <a:rPr sz="2400" spc="3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доме</a:t>
            </a:r>
            <a:r>
              <a:rPr sz="2400" spc="3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3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наше</a:t>
            </a:r>
            <a:r>
              <a:rPr sz="2400" spc="3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2400" spc="3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имеется</a:t>
            </a:r>
            <a:r>
              <a:rPr sz="2400" spc="3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компьютер.</a:t>
            </a:r>
            <a:r>
              <a:rPr sz="2400" spc="3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Это</a:t>
            </a:r>
            <a:r>
              <a:rPr sz="2400" spc="3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очень</a:t>
            </a:r>
            <a:r>
              <a:rPr sz="2400" spc="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полезная</a:t>
            </a:r>
            <a:r>
              <a:rPr sz="2400" spc="3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35416" y="1368044"/>
            <a:ext cx="974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095" y="1368044"/>
            <a:ext cx="10523855" cy="18332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90" marR="5080">
              <a:lnSpc>
                <a:spcPct val="100800"/>
              </a:lnSpc>
              <a:spcBef>
                <a:spcPts val="75"/>
              </a:spcBef>
              <a:tabLst>
                <a:tab pos="1895475" algn="l"/>
                <a:tab pos="2820035" algn="l"/>
                <a:tab pos="3332479" algn="l"/>
                <a:tab pos="4122420" algn="l"/>
                <a:tab pos="4667885" algn="l"/>
                <a:tab pos="6236970" algn="l"/>
                <a:tab pos="7479665" algn="l"/>
                <a:tab pos="9107805" algn="l"/>
                <a:tab pos="9439275" algn="l"/>
                <a:tab pos="1023239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9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400" spc="-95" dirty="0">
                <a:solidFill>
                  <a:srgbClr val="002060"/>
                </a:solidFill>
                <a:latin typeface="Times New Roman"/>
                <a:cs typeface="Times New Roman"/>
              </a:rPr>
              <a:t>х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ди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я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щь,	но	</a:t>
            </a:r>
            <a:r>
              <a:rPr sz="2400" spc="5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ли	вы	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уш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те	пр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вила	обр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щ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ния	с	ни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,	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то 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подвергнуть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опасности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ваше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здоровье.</a:t>
            </a:r>
            <a:endParaRPr sz="2400">
              <a:latin typeface="Times New Roman"/>
              <a:cs typeface="Times New Roman"/>
            </a:endParaRPr>
          </a:p>
          <a:p>
            <a:pPr marL="34290">
              <a:lnSpc>
                <a:spcPts val="2760"/>
              </a:lnSpc>
              <a:spcBef>
                <a:spcPts val="25"/>
              </a:spcBef>
            </a:pP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Правила</a:t>
            </a:r>
            <a:r>
              <a:rPr sz="2400" b="1" u="heavy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работы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 за</a:t>
            </a:r>
            <a:r>
              <a:rPr sz="2400" b="1" u="heavy" spc="-1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компьютером: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60"/>
              </a:lnSpc>
              <a:buFont typeface="Wingdings"/>
              <a:buChar char=""/>
              <a:tabLst>
                <a:tab pos="354965" algn="l"/>
                <a:tab pos="355600" algn="l"/>
                <a:tab pos="2223770" algn="l"/>
                <a:tab pos="3169285" algn="l"/>
                <a:tab pos="5523865" algn="l"/>
                <a:tab pos="5959475" algn="l"/>
                <a:tab pos="7898765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оптимальное	время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препровождения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	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компьютером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30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  <a:tabLst>
                <a:tab pos="1554480" algn="l"/>
                <a:tab pos="3516629" algn="l"/>
                <a:tab pos="4721225" algn="l"/>
                <a:tab pos="6038850" algn="l"/>
                <a:tab pos="6826250" algn="l"/>
              </a:tabLst>
            </a:pP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минут.	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Исключение	можно	сделать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	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просмотра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995" y="3178555"/>
            <a:ext cx="6926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полнометражного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мультфильма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вместе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родителями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995" y="3445764"/>
            <a:ext cx="828167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lnSpc>
                <a:spcPts val="3710"/>
              </a:lnSpc>
              <a:spcBef>
                <a:spcPts val="100"/>
              </a:spcBef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игр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ть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13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-969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4800" b="1" spc="-944" baseline="12152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400" spc="-509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4800" b="1" spc="-1695" baseline="12152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рные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игры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  <a:p>
            <a:pPr marL="393700" indent="-342900">
              <a:lnSpc>
                <a:spcPts val="2750"/>
              </a:lnSpc>
              <a:buFont typeface="Wingdings"/>
              <a:buChar char=""/>
              <a:tabLst>
                <a:tab pos="393065" algn="l"/>
                <a:tab pos="393700" algn="l"/>
                <a:tab pos="717550" algn="l"/>
                <a:tab pos="1654810" algn="l"/>
                <a:tab pos="2756535" algn="l"/>
                <a:tab pos="3184525" algn="l"/>
                <a:tab pos="5116195" algn="l"/>
                <a:tab pos="6298565" algn="l"/>
                <a:tab pos="6725920" algn="l"/>
                <a:tab pos="7943215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	время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работы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	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компьютером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следить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осанкой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endParaRPr sz="24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20"/>
              </a:spcBef>
            </a:pP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сутулиться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095" y="4638547"/>
            <a:ext cx="8217534" cy="1851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 algn="just">
              <a:lnSpc>
                <a:spcPct val="100800"/>
              </a:lnSpc>
              <a:spcBef>
                <a:spcPts val="7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контролируйте</a:t>
            </a:r>
            <a:r>
              <a:rPr sz="2400" spc="5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освещенность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помещения.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Свет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должен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быть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довольно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ярким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создавать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блики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мониторе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8800"/>
              </a:lnSpc>
              <a:spcBef>
                <a:spcPts val="6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монитор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должен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находиться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расстоянии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менее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60 см,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просмотре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видео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оптимально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расположение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трех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метрах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экрана,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изображение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должно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быть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уровне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глаз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7759" y="2148839"/>
            <a:ext cx="2810255" cy="35417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7411" y="3409188"/>
            <a:ext cx="488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672" y="1145540"/>
            <a:ext cx="7059930" cy="1129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>
              <a:lnSpc>
                <a:spcPct val="100800"/>
              </a:lnSpc>
              <a:spcBef>
                <a:spcPts val="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4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слабом</a:t>
            </a:r>
            <a:r>
              <a:rPr sz="24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зрении</a:t>
            </a:r>
            <a:r>
              <a:rPr sz="24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садиться</a:t>
            </a:r>
            <a:r>
              <a:rPr sz="24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</a:t>
            </a:r>
            <a:r>
              <a:rPr sz="24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компьютер</a:t>
            </a:r>
            <a:r>
              <a:rPr sz="24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24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очках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  <a:tab pos="1651635" algn="l"/>
                <a:tab pos="3158490" algn="l"/>
                <a:tab pos="3893185" algn="l"/>
                <a:tab pos="4697730" algn="l"/>
                <a:tab pos="5147945" algn="l"/>
                <a:tab pos="677672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йте	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ин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	для	</a:t>
            </a:r>
            <a:r>
              <a:rPr sz="2400" spc="-12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	и	про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дите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её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672" y="2248915"/>
            <a:ext cx="5378450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ts val="2845"/>
              </a:lnSpc>
              <a:spcBef>
                <a:spcPts val="100"/>
              </a:spcBef>
            </a:pP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регулярно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84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работать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компьютером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темноте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  <a:tab pos="1273175" algn="l"/>
              </a:tabLst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часто	проветривать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8265" y="2974340"/>
            <a:ext cx="3848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1650" algn="l"/>
                <a:tab pos="2384425" algn="l"/>
              </a:tabLst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помещение,	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где	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находиться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172" y="3241548"/>
            <a:ext cx="6013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544820" algn="l"/>
              </a:tabLst>
            </a:pP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компьютер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2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4800" b="1" spc="-337" baseline="-156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spc="-225" dirty="0">
                <a:solidFill>
                  <a:srgbClr val="002060"/>
                </a:solidFill>
                <a:latin typeface="Times New Roman"/>
                <a:cs typeface="Times New Roman"/>
              </a:rPr>
              <a:t>пр</a:t>
            </a:r>
            <a:r>
              <a:rPr sz="4800" b="1" spc="-337" baseline="-1562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spc="-225" dirty="0">
                <a:solidFill>
                  <a:srgbClr val="002060"/>
                </a:solidFill>
                <a:latin typeface="Times New Roman"/>
                <a:cs typeface="Times New Roman"/>
              </a:rPr>
              <a:t>оводить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влажную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уборку	</a:t>
            </a:r>
            <a:r>
              <a:rPr sz="4800" b="1" spc="-127" baseline="-22569" dirty="0">
                <a:solidFill>
                  <a:srgbClr val="FFFFFF"/>
                </a:solidFill>
                <a:latin typeface="Times New Roman"/>
                <a:cs typeface="Times New Roman"/>
              </a:rPr>
              <a:t>Ро</a:t>
            </a:r>
            <a:endParaRPr sz="4800" baseline="-2256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672" y="3711955"/>
            <a:ext cx="7060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010919" algn="l"/>
                <a:tab pos="2336165" algn="l"/>
                <a:tab pos="4824730" algn="l"/>
                <a:tab pos="6227445" algn="l"/>
                <a:tab pos="6748145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	</a:t>
            </a:r>
            <a:r>
              <a:rPr sz="24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рог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ть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3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динит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	про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да	и	не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672" y="4077716"/>
            <a:ext cx="706056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just">
              <a:lnSpc>
                <a:spcPts val="2845"/>
              </a:lnSpc>
              <a:spcBef>
                <a:spcPts val="100"/>
              </a:spcBef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прикасаться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задним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стенкам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системного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блока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900"/>
              </a:lnSpc>
              <a:spcBef>
                <a:spcPts val="4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возникновении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необычной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ситуации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компьютером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(мигание,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посторонние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звуки,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запах)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незамедлительно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сообщить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взрослым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ts val="2880"/>
              </a:lnSpc>
              <a:spcBef>
                <a:spcPts val="25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после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работы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компьютером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умойтесь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прохладной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водой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сделайте гимнастику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3" y="179831"/>
            <a:ext cx="10914888" cy="101803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4166" y="301244"/>
            <a:ext cx="10333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Правила</a:t>
            </a:r>
            <a:r>
              <a:rPr spc="-10" dirty="0"/>
              <a:t> безопасности</a:t>
            </a:r>
            <a:r>
              <a:rPr spc="-5" dirty="0"/>
              <a:t> при</a:t>
            </a:r>
            <a:r>
              <a:rPr spc="-10" dirty="0"/>
              <a:t> </a:t>
            </a:r>
            <a:r>
              <a:rPr spc="-20" dirty="0"/>
              <a:t>работе</a:t>
            </a:r>
            <a:r>
              <a:rPr spc="-5" dirty="0"/>
              <a:t> </a:t>
            </a:r>
            <a:r>
              <a:rPr dirty="0"/>
              <a:t>с</a:t>
            </a:r>
            <a:r>
              <a:rPr spc="-5" dirty="0"/>
              <a:t> </a:t>
            </a:r>
            <a:r>
              <a:rPr spc="-25" dirty="0"/>
              <a:t>компьютером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9976" y="1338072"/>
            <a:ext cx="3203448" cy="41818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3775" y="4725144"/>
            <a:ext cx="2982824" cy="21328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971" y="3280155"/>
            <a:ext cx="8809990" cy="337248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54965" marR="1192530" indent="-342900">
              <a:lnSpc>
                <a:spcPts val="2620"/>
              </a:lnSpc>
              <a:spcBef>
                <a:spcPts val="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использовать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средства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лишь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назначению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соответствии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рекомендациями,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написанными на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этикетке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50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никогда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пользуйся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незнакомыми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препаратами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бытовой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химии</a:t>
            </a:r>
            <a:endParaRPr sz="2200">
              <a:latin typeface="Times New Roman"/>
              <a:cs typeface="Times New Roman"/>
            </a:endParaRPr>
          </a:p>
          <a:p>
            <a:pPr marL="354965" marR="345440" indent="-342900">
              <a:lnSpc>
                <a:spcPts val="2590"/>
              </a:lnSpc>
              <a:spcBef>
                <a:spcPts val="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средства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бытовой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химии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обязательно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хранить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отдельно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пищевых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продуктов,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лекарств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6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средства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хранить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сухих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хорошо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проветриваемых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помещениях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60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пить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жидкости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из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незнакомых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бутылок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ёмкостей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опасно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для жизни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61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бери средства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без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разрешения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взрослых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615"/>
              </a:lnSpc>
              <a:spcBef>
                <a:spcPts val="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внимательно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читай,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что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написано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ёмкостях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61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разбирать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аэрозольные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баллоны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опасно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жизни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11" y="179831"/>
            <a:ext cx="11612880" cy="10180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6154" y="301244"/>
            <a:ext cx="11029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Правила </a:t>
            </a:r>
            <a:r>
              <a:rPr spc="-10" dirty="0"/>
              <a:t>безопасности</a:t>
            </a:r>
            <a:r>
              <a:rPr dirty="0"/>
              <a:t> со </a:t>
            </a:r>
            <a:r>
              <a:rPr spc="-10" dirty="0"/>
              <a:t>средствами</a:t>
            </a:r>
            <a:r>
              <a:rPr dirty="0"/>
              <a:t> </a:t>
            </a:r>
            <a:r>
              <a:rPr spc="-25" dirty="0"/>
              <a:t>бытовой</a:t>
            </a:r>
            <a:r>
              <a:rPr dirty="0"/>
              <a:t> </a:t>
            </a:r>
            <a:r>
              <a:rPr spc="-5" dirty="0"/>
              <a:t>химии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8971" y="999235"/>
            <a:ext cx="11651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9750" algn="l"/>
                <a:tab pos="3164205" algn="l"/>
                <a:tab pos="4255135" algn="l"/>
                <a:tab pos="6043295" algn="l"/>
                <a:tab pos="7678420" algn="l"/>
                <a:tab pos="9039225" algn="l"/>
                <a:tab pos="10487025" algn="l"/>
                <a:tab pos="10875645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	бы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ой	хи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ии	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4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я	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зли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ные	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щие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,	а	</a:t>
            </a:r>
            <a:r>
              <a:rPr sz="24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ак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971" y="1368044"/>
            <a:ext cx="11650980" cy="1129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75"/>
              </a:spcBef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растворители, лаки, краски, аэрозольные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баллоны и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горючие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вещества. Эти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средства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нам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очень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нужны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повседневной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жизни, но многие из них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имеют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ядовитые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свойства</a:t>
            </a:r>
            <a:r>
              <a:rPr sz="2400" spc="5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весьма</a:t>
            </a:r>
            <a:r>
              <a:rPr sz="2400" spc="3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опасны</a:t>
            </a:r>
            <a:r>
              <a:rPr sz="2400" spc="3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400" spc="3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человека,</a:t>
            </a:r>
            <a:r>
              <a:rPr sz="2400" spc="3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400" spc="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конечно</a:t>
            </a:r>
            <a:r>
              <a:rPr sz="2400" spc="3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3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соблюдать</a:t>
            </a:r>
            <a:r>
              <a:rPr sz="2400" spc="3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некоторые</a:t>
            </a:r>
            <a:r>
              <a:rPr sz="2400" spc="3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обязательные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971" y="2335091"/>
            <a:ext cx="5053330" cy="96456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правила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их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хранения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использования.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200" b="1" u="heavy" spc="-1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Основные</a:t>
            </a:r>
            <a:r>
              <a:rPr sz="2200" b="1" u="heavy" spc="-2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Times New Roman"/>
                <a:cs typeface="Times New Roman"/>
              </a:rPr>
              <a:t>правила: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49182" y="2818010"/>
            <a:ext cx="3096895" cy="1323975"/>
          </a:xfrm>
          <a:prstGeom prst="rect">
            <a:avLst/>
          </a:prstGeom>
          <a:solidFill>
            <a:srgbClr val="C6D9F1"/>
          </a:solidFill>
          <a:ln w="25400">
            <a:solidFill>
              <a:srgbClr val="C0504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99390" marR="191770" indent="180975">
              <a:lnSpc>
                <a:spcPct val="100000"/>
              </a:lnSpc>
              <a:spcBef>
                <a:spcPts val="265"/>
              </a:spcBef>
            </a:pPr>
            <a:r>
              <a:rPr sz="2000" b="1" spc="-15" dirty="0">
                <a:solidFill>
                  <a:srgbClr val="953735"/>
                </a:solidFill>
                <a:latin typeface="Times New Roman"/>
                <a:cs typeface="Times New Roman"/>
              </a:rPr>
              <a:t>Химикаты </a:t>
            </a:r>
            <a:r>
              <a:rPr sz="2000" b="1" dirty="0">
                <a:solidFill>
                  <a:srgbClr val="953735"/>
                </a:solidFill>
                <a:latin typeface="Times New Roman"/>
                <a:cs typeface="Times New Roman"/>
              </a:rPr>
              <a:t>– </a:t>
            </a:r>
            <a:r>
              <a:rPr sz="20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это </a:t>
            </a:r>
            <a:r>
              <a:rPr sz="2000" b="1" dirty="0">
                <a:solidFill>
                  <a:srgbClr val="953735"/>
                </a:solidFill>
                <a:latin typeface="Times New Roman"/>
                <a:cs typeface="Times New Roman"/>
              </a:rPr>
              <a:t>ЯД, </a:t>
            </a:r>
            <a:r>
              <a:rPr sz="2000" b="1" spc="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53735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не </a:t>
            </a:r>
            <a:r>
              <a:rPr sz="2000" b="1" spc="-15" dirty="0">
                <a:solidFill>
                  <a:srgbClr val="953735"/>
                </a:solidFill>
                <a:latin typeface="Times New Roman"/>
                <a:cs typeface="Times New Roman"/>
              </a:rPr>
              <a:t>только </a:t>
            </a:r>
            <a:r>
              <a:rPr sz="2000" b="1" dirty="0">
                <a:solidFill>
                  <a:srgbClr val="953735"/>
                </a:solidFill>
                <a:latin typeface="Times New Roman"/>
                <a:cs typeface="Times New Roman"/>
              </a:rPr>
              <a:t>для </a:t>
            </a:r>
            <a:r>
              <a:rPr sz="2000" b="1" spc="-35" dirty="0">
                <a:solidFill>
                  <a:srgbClr val="953735"/>
                </a:solidFill>
                <a:latin typeface="Times New Roman"/>
                <a:cs typeface="Times New Roman"/>
              </a:rPr>
              <a:t>ребят. </a:t>
            </a:r>
            <a:r>
              <a:rPr sz="2000" b="1" spc="-30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Аккуратней</a:t>
            </a:r>
            <a:r>
              <a:rPr sz="2000" b="1" spc="-4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надо</a:t>
            </a:r>
            <a:r>
              <a:rPr sz="2000" b="1" spc="-3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53735"/>
                </a:solidFill>
                <a:latin typeface="Times New Roman"/>
                <a:cs typeface="Times New Roman"/>
              </a:rPr>
              <a:t>быть. </a:t>
            </a:r>
            <a:r>
              <a:rPr sz="2000" b="1" spc="-484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Чтоб</a:t>
            </a:r>
            <a:r>
              <a:rPr sz="2000" b="1" spc="-1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себя</a:t>
            </a:r>
            <a:r>
              <a:rPr sz="20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 не</a:t>
            </a:r>
            <a:r>
              <a:rPr sz="2000" b="1" spc="-1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отравить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851" y="996188"/>
            <a:ext cx="11724005" cy="14979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домашних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условиях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мы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иногда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пользуемся</a:t>
            </a:r>
            <a:r>
              <a:rPr sz="2400" spc="5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разнообразными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инструментами,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предназначенными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выполнения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мелких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домашних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работ: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ножом,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отвёрткой,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ножницами, канцелярским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ножом</a:t>
            </a:r>
            <a:r>
              <a:rPr sz="2400" spc="5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другими 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острыми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режущими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предметами.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Чтобы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нанести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травму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себе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окружающим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нужно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соблюдать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ряд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2" y="246888"/>
            <a:ext cx="11884660" cy="905510"/>
            <a:chOff x="149352" y="246888"/>
            <a:chExt cx="11884660" cy="905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246888"/>
              <a:ext cx="4974336" cy="9052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1728" y="246888"/>
              <a:ext cx="7351776" cy="90525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7594" y="352044"/>
            <a:ext cx="113665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Правила</a:t>
            </a:r>
            <a:r>
              <a:rPr sz="3200" spc="5" dirty="0"/>
              <a:t> </a:t>
            </a:r>
            <a:r>
              <a:rPr sz="3200" spc="-5" dirty="0"/>
              <a:t>безопасности</a:t>
            </a:r>
            <a:r>
              <a:rPr sz="3200" spc="10" dirty="0"/>
              <a:t> </a:t>
            </a:r>
            <a:r>
              <a:rPr sz="3200" dirty="0"/>
              <a:t>с</a:t>
            </a:r>
            <a:r>
              <a:rPr sz="3200" spc="10" dirty="0"/>
              <a:t> </a:t>
            </a:r>
            <a:r>
              <a:rPr sz="3200" spc="-15" dirty="0"/>
              <a:t>колющими</a:t>
            </a:r>
            <a:r>
              <a:rPr sz="3200" spc="10" dirty="0"/>
              <a:t> </a:t>
            </a:r>
            <a:r>
              <a:rPr sz="3200" dirty="0"/>
              <a:t>и</a:t>
            </a:r>
            <a:r>
              <a:rPr sz="3200" spc="10" dirty="0"/>
              <a:t> </a:t>
            </a:r>
            <a:r>
              <a:rPr sz="3200" spc="-5" dirty="0"/>
              <a:t>режущими</a:t>
            </a:r>
            <a:r>
              <a:rPr sz="3200" spc="10" dirty="0"/>
              <a:t> </a:t>
            </a:r>
            <a:r>
              <a:rPr sz="3200" spc="-5" dirty="0"/>
              <a:t>предметами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258971" y="3475228"/>
            <a:ext cx="153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002060"/>
                </a:solidFill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571" y="2801620"/>
            <a:ext cx="8979535" cy="106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острые,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колющие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и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режущие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предметы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обязательно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класть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свои</a:t>
            </a:r>
            <a:endParaRPr sz="2200">
              <a:latin typeface="Times New Roman"/>
              <a:cs typeface="Times New Roman"/>
            </a:endParaRPr>
          </a:p>
          <a:p>
            <a:pPr marL="380365" marR="43180">
              <a:lnSpc>
                <a:spcPct val="73200"/>
              </a:lnSpc>
              <a:spcBef>
                <a:spcPts val="755"/>
              </a:spcBef>
              <a:tabLst>
                <a:tab pos="1024255" algn="l"/>
                <a:tab pos="3974465" algn="l"/>
                <a:tab pos="5759450" algn="l"/>
                <a:tab pos="8075930" algn="l"/>
              </a:tabLst>
            </a:pP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места</a:t>
            </a:r>
            <a:r>
              <a:rPr sz="22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(ножницы,</a:t>
            </a:r>
            <a:r>
              <a:rPr sz="2200" spc="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канцелярские</a:t>
            </a:r>
            <a:r>
              <a:rPr sz="22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ножи,</a:t>
            </a:r>
            <a:r>
              <a:rPr sz="2200" spc="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иголки,</a:t>
            </a:r>
            <a:r>
              <a:rPr sz="2200" spc="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булавки,</a:t>
            </a:r>
            <a:r>
              <a:rPr sz="2200" spc="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гвозди</a:t>
            </a:r>
            <a:r>
              <a:rPr sz="2200" spc="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002060"/>
                </a:solidFill>
                <a:latin typeface="Times New Roman"/>
                <a:cs typeface="Times New Roman"/>
              </a:rPr>
              <a:t>т.д) 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300" spc="-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3300" spc="3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3300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е	р</a:t>
            </a:r>
            <a:r>
              <a:rPr sz="3300" spc="-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3300" spc="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3300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3300" spc="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щ</a:t>
            </a:r>
            <a:r>
              <a:rPr sz="3300" spc="-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3300" spc="-1192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359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3200" b="1" spc="26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3300" spc="-165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3300" spc="-44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300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3300" spc="-15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3300" spc="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щ</a:t>
            </a:r>
            <a:r>
              <a:rPr sz="3300" spc="-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3300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е	</a:t>
            </a:r>
            <a:r>
              <a:rPr sz="3300" spc="-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инс</a:t>
            </a:r>
            <a:r>
              <a:rPr sz="3300" spc="3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3300" spc="-44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ру</a:t>
            </a:r>
            <a:r>
              <a:rPr sz="3300" spc="-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мен</a:t>
            </a:r>
            <a:r>
              <a:rPr sz="3300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ты	</a:t>
            </a:r>
            <a:r>
              <a:rPr sz="3300" spc="-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3300" spc="-405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4800" b="1" spc="-2535" baseline="-7812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3300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3300" spc="-195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800" b="1" spc="-600" baseline="-7812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300" spc="-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вып</a:t>
            </a:r>
            <a:r>
              <a:rPr sz="3300" spc="-44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300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3300" spc="-375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4800" b="1" spc="-2332" baseline="-7812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3300" spc="-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3300" spc="-900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4800" b="1" spc="-1875" baseline="-7812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300" spc="-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3300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и	р</a:t>
            </a:r>
            <a:r>
              <a:rPr sz="3300" spc="-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3300" spc="7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3300" spc="-44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300" baseline="1262" dirty="0">
                <a:solidFill>
                  <a:srgbClr val="002060"/>
                </a:solidFill>
                <a:latin typeface="Times New Roman"/>
                <a:cs typeface="Times New Roman"/>
              </a:rPr>
              <a:t>ты</a:t>
            </a:r>
            <a:endParaRPr sz="3300" baseline="126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971" y="3804411"/>
            <a:ext cx="8916035" cy="27108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4965" marR="5080">
              <a:lnSpc>
                <a:spcPct val="102699"/>
              </a:lnSpc>
              <a:spcBef>
                <a:spcPts val="25"/>
              </a:spcBef>
              <a:tabLst>
                <a:tab pos="1693545" algn="l"/>
                <a:tab pos="2592070" algn="l"/>
                <a:tab pos="4392295" algn="l"/>
                <a:tab pos="5830570" algn="l"/>
                <a:tab pos="7388859" algn="l"/>
                <a:tab pos="7910195" algn="l"/>
              </a:tabLst>
            </a:pP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ы	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200" spc="-6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ть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ен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ы	</a:t>
            </a:r>
            <a:r>
              <a:rPr sz="2200" spc="5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ым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	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4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ам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	в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оро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200" spc="-22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, 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противоположную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телу</a:t>
            </a:r>
            <a:endParaRPr sz="22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269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Храните</a:t>
            </a:r>
            <a:r>
              <a:rPr sz="2200" spc="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острые</a:t>
            </a:r>
            <a:r>
              <a:rPr sz="2200" spc="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режущие</a:t>
            </a:r>
            <a:r>
              <a:rPr sz="2200" spc="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предметы</a:t>
            </a:r>
            <a:r>
              <a:rPr sz="2200" spc="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чехлах,</a:t>
            </a:r>
            <a:r>
              <a:rPr sz="2200" spc="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2200" spc="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закрывают</a:t>
            </a:r>
            <a:r>
              <a:rPr sz="2200" spc="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их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рабочие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части</a:t>
            </a:r>
            <a:endParaRPr sz="22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259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  <a:tab pos="671830" algn="l"/>
                <a:tab pos="2229485" algn="l"/>
                <a:tab pos="3408679" algn="l"/>
                <a:tab pos="4064000" algn="l"/>
                <a:tab pos="5528945" algn="l"/>
                <a:tab pos="6134735" algn="l"/>
                <a:tab pos="6584315" algn="l"/>
                <a:tab pos="7549515" algn="l"/>
              </a:tabLst>
            </a:pP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С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ам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	</a:t>
            </a:r>
            <a:r>
              <a:rPr sz="2200" spc="5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ым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	</a:t>
            </a:r>
            <a:r>
              <a:rPr sz="2200" spc="-8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200" spc="-14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ь	</a:t>
            </a:r>
            <a:r>
              <a:rPr sz="2200" spc="5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ор</a:t>
            </a:r>
            <a:r>
              <a:rPr sz="2200" spc="-5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ен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,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ы	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ьн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ор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ани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ьс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я 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можете.</a:t>
            </a:r>
            <a:endParaRPr sz="22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2590"/>
              </a:lnSpc>
              <a:spcBef>
                <a:spcPts val="125"/>
              </a:spcBef>
              <a:buFont typeface="Wingdings"/>
              <a:buChar char=""/>
              <a:tabLst>
                <a:tab pos="354965" algn="l"/>
                <a:tab pos="355600" algn="l"/>
                <a:tab pos="1663700" algn="l"/>
                <a:tab pos="2400935" algn="l"/>
                <a:tab pos="2682240" algn="l"/>
                <a:tab pos="3888740" algn="l"/>
                <a:tab pos="4196080" algn="l"/>
                <a:tab pos="5641340" algn="l"/>
                <a:tab pos="7226300" algn="l"/>
                <a:tab pos="7523480" algn="l"/>
                <a:tab pos="849122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spc="-4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мни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!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Иг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ра	с	</a:t>
            </a:r>
            <a:r>
              <a:rPr sz="2200" spc="5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ым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	и	р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щ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	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200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</a:t>
            </a:r>
            <a:r>
              <a:rPr sz="2200" spc="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ам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	–	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пасн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а	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ля 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жизни!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0407" y="2566416"/>
            <a:ext cx="2593848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2311" y="179831"/>
            <a:ext cx="10238740" cy="1018540"/>
            <a:chOff x="972311" y="179831"/>
            <a:chExt cx="10238740" cy="1018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311" y="179831"/>
              <a:ext cx="6208776" cy="10180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1488" y="179831"/>
              <a:ext cx="838200" cy="10180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5911" y="179831"/>
              <a:ext cx="4294632" cy="10180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3828" y="301244"/>
            <a:ext cx="9654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Осторожно</a:t>
            </a:r>
            <a:r>
              <a:rPr spc="-15" dirty="0"/>
              <a:t> открытое</a:t>
            </a:r>
            <a:r>
              <a:rPr spc="-10" dirty="0"/>
              <a:t> </a:t>
            </a:r>
            <a:r>
              <a:rPr dirty="0"/>
              <a:t>окно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опасно</a:t>
            </a:r>
            <a:r>
              <a:rPr spc="-10" dirty="0"/>
              <a:t> </a:t>
            </a:r>
            <a:r>
              <a:rPr dirty="0"/>
              <a:t>для</a:t>
            </a:r>
            <a:r>
              <a:rPr spc="-10" dirty="0"/>
              <a:t> </a:t>
            </a:r>
            <a:r>
              <a:rPr dirty="0"/>
              <a:t>жизни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8971" y="1061211"/>
            <a:ext cx="793178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Запрещается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открывать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балконную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дверь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выходить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балкон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8340" y="2107127"/>
            <a:ext cx="14986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971" y="1405635"/>
            <a:ext cx="7782559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ts val="2615"/>
              </a:lnSpc>
              <a:spcBef>
                <a:spcPts val="100"/>
              </a:spcBef>
            </a:pP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без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разрешения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взрослых;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Игры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балконе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опасны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жизни</a:t>
            </a:r>
            <a:endParaRPr sz="22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271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Запрещается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открывать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балконную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дверь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выходить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на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балко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время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отсутствия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взрослых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комнате,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квартире;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49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Запрещается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открывать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окна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самостоятельно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без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разрешения</a:t>
            </a:r>
            <a:endParaRPr sz="22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75"/>
              </a:spcBef>
            </a:pP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взрослых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 их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отсутствия;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171" y="3284220"/>
            <a:ext cx="8070215" cy="249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indent="-342900">
              <a:lnSpc>
                <a:spcPts val="3715"/>
              </a:lnSpc>
              <a:spcBef>
                <a:spcPts val="100"/>
              </a:spcBef>
              <a:buFont typeface="Wingdings"/>
              <a:buChar char=""/>
              <a:tabLst>
                <a:tab pos="405765" algn="l"/>
                <a:tab pos="406400" algn="l"/>
                <a:tab pos="7291705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Фурнитуры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и</a:t>
            </a:r>
            <a:r>
              <a:rPr sz="2200" spc="-3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800" b="1" spc="-719" baseline="-9548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200" spc="-480" dirty="0">
                <a:solidFill>
                  <a:srgbClr val="002060"/>
                </a:solidFill>
                <a:latin typeface="Times New Roman"/>
                <a:cs typeface="Times New Roman"/>
              </a:rPr>
              <a:t>рам</a:t>
            </a:r>
            <a:r>
              <a:rPr sz="4800" b="1" spc="-719" baseline="-9548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200" spc="-480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окон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прочные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-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опасно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5" dirty="0">
                <a:solidFill>
                  <a:srgbClr val="002060"/>
                </a:solidFill>
                <a:latin typeface="Times New Roman"/>
                <a:cs typeface="Times New Roman"/>
              </a:rPr>
              <a:t>дл</a:t>
            </a:r>
            <a:r>
              <a:rPr sz="4800" b="1" spc="-457" baseline="-17361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200" spc="-305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4800" b="1" spc="-457" baseline="-1736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200" spc="-305" dirty="0">
                <a:solidFill>
                  <a:srgbClr val="002060"/>
                </a:solidFill>
                <a:latin typeface="Times New Roman"/>
                <a:cs typeface="Times New Roman"/>
              </a:rPr>
              <a:t>жизни	</a:t>
            </a:r>
            <a:r>
              <a:rPr sz="4800" b="1" baseline="-17361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endParaRPr sz="4800" baseline="-17361">
              <a:latin typeface="Times New Roman"/>
              <a:cs typeface="Times New Roman"/>
            </a:endParaRPr>
          </a:p>
          <a:p>
            <a:pPr marL="406400" indent="-342900">
              <a:lnSpc>
                <a:spcPts val="2515"/>
              </a:lnSpc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Запрещается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вставать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подоконник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опасное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место</a:t>
            </a:r>
            <a:endParaRPr sz="2200">
              <a:latin typeface="Times New Roman"/>
              <a:cs typeface="Times New Roman"/>
            </a:endParaRPr>
          </a:p>
          <a:p>
            <a:pPr marL="405765" marR="43180" indent="-342900">
              <a:lnSpc>
                <a:spcPts val="2590"/>
              </a:lnSpc>
              <a:spcBef>
                <a:spcPts val="200"/>
              </a:spcBef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 сиди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лежи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на </a:t>
            </a:r>
            <a:r>
              <a:rPr sz="2200" spc="-25" dirty="0">
                <a:solidFill>
                  <a:srgbClr val="002060"/>
                </a:solidFill>
                <a:latin typeface="Times New Roman"/>
                <a:cs typeface="Times New Roman"/>
              </a:rPr>
              <a:t>подоконнике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читая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книгу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лучше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лечь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на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диван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 </a:t>
            </a:r>
            <a:r>
              <a:rPr sz="2200" spc="10" dirty="0">
                <a:solidFill>
                  <a:srgbClr val="002060"/>
                </a:solidFill>
                <a:latin typeface="Times New Roman"/>
                <a:cs typeface="Times New Roman"/>
              </a:rPr>
              <a:t>сесть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кресло</a:t>
            </a:r>
            <a:endParaRPr sz="2200">
              <a:latin typeface="Times New Roman"/>
              <a:cs typeface="Times New Roman"/>
            </a:endParaRPr>
          </a:p>
          <a:p>
            <a:pPr marL="406400" indent="-342900">
              <a:lnSpc>
                <a:spcPts val="2610"/>
              </a:lnSpc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Нельзя 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опираться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москитные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сетки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опасно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для жизни</a:t>
            </a:r>
            <a:endParaRPr sz="2200">
              <a:latin typeface="Times New Roman"/>
              <a:cs typeface="Times New Roman"/>
            </a:endParaRPr>
          </a:p>
          <a:p>
            <a:pPr marL="405765" marR="829310" indent="-342900">
              <a:lnSpc>
                <a:spcPts val="2590"/>
              </a:lnSpc>
              <a:spcBef>
                <a:spcPts val="100"/>
              </a:spcBef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высовывайтесь из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Times New Roman"/>
                <a:cs typeface="Times New Roman"/>
              </a:rPr>
              <a:t>окон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sz="2200" spc="-15" dirty="0">
                <a:solidFill>
                  <a:srgbClr val="002060"/>
                </a:solidFill>
                <a:latin typeface="Times New Roman"/>
                <a:cs typeface="Times New Roman"/>
              </a:rPr>
              <a:t>можно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вывалиться из</a:t>
            </a:r>
            <a:r>
              <a:rPr sz="2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окна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200" spc="-5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получить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2060"/>
                </a:solidFill>
                <a:latin typeface="Times New Roman"/>
                <a:cs typeface="Times New Roman"/>
              </a:rPr>
              <a:t>серьёзную</a:t>
            </a:r>
            <a:r>
              <a:rPr sz="2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Times New Roman"/>
                <a:cs typeface="Times New Roman"/>
              </a:rPr>
              <a:t>травму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246" y="5964685"/>
            <a:ext cx="9217025" cy="708025"/>
          </a:xfrm>
          <a:prstGeom prst="rect">
            <a:avLst/>
          </a:prstGeom>
          <a:solidFill>
            <a:srgbClr val="C6D9F1"/>
          </a:solidFill>
          <a:ln w="25400">
            <a:solidFill>
              <a:srgbClr val="C0504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2000" b="1" spc="-25" dirty="0">
                <a:solidFill>
                  <a:srgbClr val="953735"/>
                </a:solidFill>
                <a:latin typeface="Times New Roman"/>
                <a:cs typeface="Times New Roman"/>
              </a:rPr>
              <a:t>СОБЛЮДАЙТЕ</a:t>
            </a:r>
            <a:r>
              <a:rPr sz="2000" b="1" spc="-1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953735"/>
                </a:solidFill>
                <a:latin typeface="Times New Roman"/>
                <a:cs typeface="Times New Roman"/>
              </a:rPr>
              <a:t>ПРАВИЛА</a:t>
            </a:r>
            <a:r>
              <a:rPr sz="20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БЕЗОПАСНОСТИ!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60" dirty="0">
                <a:solidFill>
                  <a:srgbClr val="953735"/>
                </a:solidFill>
                <a:latin typeface="Times New Roman"/>
                <a:cs typeface="Times New Roman"/>
              </a:rPr>
              <a:t>СОХРАНИ</a:t>
            </a:r>
            <a:r>
              <a:rPr sz="2000" b="1" spc="-1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СВОЮ </a:t>
            </a:r>
            <a:r>
              <a:rPr sz="20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ЖИЗНЬ</a:t>
            </a:r>
            <a:r>
              <a:rPr sz="2000" b="1" dirty="0">
                <a:solidFill>
                  <a:srgbClr val="953735"/>
                </a:solidFill>
                <a:latin typeface="Times New Roman"/>
                <a:cs typeface="Times New Roman"/>
              </a:rPr>
              <a:t> И</a:t>
            </a:r>
            <a:r>
              <a:rPr sz="20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 ЖИЗНЬ</a:t>
            </a:r>
            <a:r>
              <a:rPr sz="2000" b="1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СВОИХ</a:t>
            </a:r>
            <a:r>
              <a:rPr sz="2000" b="1" spc="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953735"/>
                </a:solidFill>
                <a:latin typeface="Times New Roman"/>
                <a:cs typeface="Times New Roman"/>
              </a:rPr>
              <a:t>БЛИЗКИХ!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16092" y="2708920"/>
            <a:ext cx="3619526" cy="277753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101110" y="1449726"/>
            <a:ext cx="4065904" cy="954405"/>
          </a:xfrm>
          <a:custGeom>
            <a:avLst/>
            <a:gdLst/>
            <a:ahLst/>
            <a:cxnLst/>
            <a:rect l="l" t="t" r="r" b="b"/>
            <a:pathLst>
              <a:path w="4065904" h="954405">
                <a:moveTo>
                  <a:pt x="0" y="954107"/>
                </a:moveTo>
                <a:lnTo>
                  <a:pt x="4065489" y="954107"/>
                </a:lnTo>
                <a:lnTo>
                  <a:pt x="4065489" y="0"/>
                </a:lnTo>
                <a:lnTo>
                  <a:pt x="0" y="0"/>
                </a:lnTo>
                <a:lnTo>
                  <a:pt x="0" y="95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32041" y="1469643"/>
            <a:ext cx="3606800" cy="8731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906144" marR="5080" indent="-894080">
              <a:lnSpc>
                <a:spcPts val="3310"/>
              </a:lnSpc>
              <a:spcBef>
                <a:spcPts val="25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ОТКРЫТЫЕ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ОКНА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sz="2800" b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ОПАСНЫ!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511" y="210311"/>
            <a:ext cx="8985504" cy="10088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Правила</a:t>
            </a:r>
            <a:r>
              <a:rPr spc="95" dirty="0"/>
              <a:t> </a:t>
            </a:r>
            <a:r>
              <a:rPr spc="25" dirty="0"/>
              <a:t>безопасного</a:t>
            </a:r>
            <a:r>
              <a:rPr spc="95" dirty="0"/>
              <a:t> </a:t>
            </a:r>
            <a:r>
              <a:rPr spc="25" dirty="0"/>
              <a:t>поведения</a:t>
            </a:r>
            <a:r>
              <a:rPr spc="100" dirty="0"/>
              <a:t> </a:t>
            </a:r>
            <a:r>
              <a:rPr dirty="0"/>
              <a:t>в</a:t>
            </a:r>
            <a:r>
              <a:rPr spc="105" dirty="0"/>
              <a:t> </a:t>
            </a:r>
            <a:r>
              <a:rPr spc="20" dirty="0"/>
              <a:t>быту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40" y="1374140"/>
            <a:ext cx="8489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2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839" y="1005332"/>
            <a:ext cx="669925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4800" marR="5080" indent="-292735">
              <a:lnSpc>
                <a:spcPct val="100800"/>
              </a:lnSpc>
              <a:spcBef>
                <a:spcPts val="75"/>
              </a:spcBef>
              <a:tabLst>
                <a:tab pos="1220470" algn="l"/>
                <a:tab pos="1391920" algn="l"/>
                <a:tab pos="1747520" algn="l"/>
                <a:tab pos="1953895" algn="l"/>
                <a:tab pos="2442210" algn="l"/>
                <a:tab pos="3246755" algn="l"/>
                <a:tab pos="3583304" algn="l"/>
                <a:tab pos="4088765" algn="l"/>
                <a:tab pos="4391660" algn="l"/>
                <a:tab pos="4702175" algn="l"/>
                <a:tab pos="5487670" algn="l"/>
                <a:tab pos="6066790" algn="l"/>
                <a:tab pos="6127115" algn="l"/>
              </a:tabLst>
            </a:pP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жд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й	д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нь	вы	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5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ь	и	прини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те	душ.  п</a:t>
            </a:r>
            <a:r>
              <a:rPr sz="2400" spc="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-15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ду		и	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бир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те	в	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йник	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ду	для		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40" y="1742947"/>
            <a:ext cx="7614284" cy="47745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715" algn="just">
              <a:lnSpc>
                <a:spcPct val="99200"/>
              </a:lnSpc>
              <a:spcBef>
                <a:spcPts val="120"/>
              </a:spcBef>
            </a:pP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используем</a:t>
            </a:r>
            <a:r>
              <a:rPr sz="2400" spc="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краны</a:t>
            </a:r>
            <a:r>
              <a:rPr sz="2400" spc="2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смесители,</a:t>
            </a:r>
            <a:r>
              <a:rPr sz="2400" spc="2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установленные</a:t>
            </a:r>
            <a:r>
              <a:rPr sz="2400" spc="2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ванной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кухне.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помощью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кранов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мы</a:t>
            </a:r>
            <a:r>
              <a:rPr sz="2400" spc="6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подбираем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температуру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воды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напор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струи.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ts val="2900"/>
              </a:lnSpc>
              <a:spcBef>
                <a:spcPts val="80"/>
              </a:spcBef>
            </a:pP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Возможно,</a:t>
            </a:r>
            <a:r>
              <a:rPr sz="2400" spc="5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также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вы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разрешения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родителей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пользуетесь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газовой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плитой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400" spc="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приготовления</a:t>
            </a:r>
            <a:r>
              <a:rPr sz="2400" spc="5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пищи.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этого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к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квартире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подведён газопровод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установлена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газовая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плита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или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газовая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колонка.</a:t>
            </a:r>
            <a:endParaRPr sz="2400">
              <a:latin typeface="Times New Roman"/>
              <a:cs typeface="Times New Roman"/>
            </a:endParaRPr>
          </a:p>
          <a:p>
            <a:pPr marL="927100" algn="just">
              <a:lnSpc>
                <a:spcPts val="2720"/>
              </a:lnSpc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400" spc="969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постоянно</a:t>
            </a:r>
            <a:r>
              <a:rPr sz="2400" spc="969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пользуетесь</a:t>
            </a:r>
            <a:r>
              <a:rPr sz="2400" spc="9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разнообразными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электрическими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приборами такими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как: 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утюг,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телевизор,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светильники,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микроволновая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печь,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компьютер.</a:t>
            </a:r>
            <a:r>
              <a:rPr sz="2400" spc="5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этого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проведена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электропроводка,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специально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отведённых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местах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установлены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электророзетки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включатели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комнатного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освещения.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9142" y="1628800"/>
            <a:ext cx="3456383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6" y="8182"/>
            <a:ext cx="12138073" cy="9001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9024" y="6209553"/>
            <a:ext cx="1337575" cy="6434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2016" y="179831"/>
            <a:ext cx="8878824" cy="10180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22928" y="301244"/>
            <a:ext cx="8296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Правила</a:t>
            </a:r>
            <a:r>
              <a:rPr spc="-25" dirty="0"/>
              <a:t> </a:t>
            </a:r>
            <a:r>
              <a:rPr spc="-15" dirty="0"/>
              <a:t>безопасного</a:t>
            </a:r>
            <a:r>
              <a:rPr spc="-20" dirty="0"/>
              <a:t> </a:t>
            </a:r>
            <a:r>
              <a:rPr spc="-15" dirty="0"/>
              <a:t>поведения</a:t>
            </a:r>
            <a:r>
              <a:rPr spc="-2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40" dirty="0"/>
              <a:t>даче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7081" y="954023"/>
            <a:ext cx="338010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090" algn="l"/>
                <a:tab pos="1089660" algn="l"/>
                <a:tab pos="2283460" algn="l"/>
              </a:tabLst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в	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зону	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стройки	</a:t>
            </a:r>
            <a:r>
              <a:rPr sz="2300" spc="-25" dirty="0">
                <a:solidFill>
                  <a:srgbClr val="000066"/>
                </a:solidFill>
                <a:latin typeface="Times New Roman"/>
                <a:cs typeface="Times New Roman"/>
              </a:rPr>
              <a:t>заходить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266" y="954023"/>
            <a:ext cx="10290810" cy="5990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3552825">
              <a:lnSpc>
                <a:spcPct val="101699"/>
              </a:lnSpc>
              <a:spcBef>
                <a:spcPts val="50"/>
              </a:spcBef>
              <a:buSzPct val="113043"/>
              <a:buFont typeface="Wingdings"/>
              <a:buChar char=""/>
              <a:tabLst>
                <a:tab pos="246379" algn="l"/>
                <a:tab pos="1043940" algn="l"/>
                <a:tab pos="1518285" algn="l"/>
                <a:tab pos="2252345" algn="l"/>
                <a:tab pos="3394710" algn="l"/>
                <a:tab pos="5311140" algn="l"/>
                <a:tab pos="6464300" algn="l"/>
              </a:tabLst>
            </a:pP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сли	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а	д</a:t>
            </a:r>
            <a:r>
              <a:rPr sz="2300" spc="-9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ч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е	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300" spc="-3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ду</a:t>
            </a:r>
            <a:r>
              <a:rPr sz="2300" spc="2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ся	с</a:t>
            </a:r>
            <a:r>
              <a:rPr sz="2300" spc="2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ро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ит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ель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ые	раб</a:t>
            </a:r>
            <a:r>
              <a:rPr sz="2300" spc="-3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ы,	</a:t>
            </a:r>
            <a:r>
              <a:rPr sz="2300" spc="-40" dirty="0">
                <a:solidFill>
                  <a:srgbClr val="000066"/>
                </a:solidFill>
                <a:latin typeface="Times New Roman"/>
                <a:cs typeface="Times New Roman"/>
              </a:rPr>
              <a:t>то  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запрещено</a:t>
            </a:r>
            <a:endParaRPr sz="2300">
              <a:latin typeface="Times New Roman"/>
              <a:cs typeface="Times New Roman"/>
            </a:endParaRPr>
          </a:p>
          <a:p>
            <a:pPr marL="219075" indent="-206375">
              <a:lnSpc>
                <a:spcPct val="100000"/>
              </a:lnSpc>
              <a:spcBef>
                <a:spcPts val="50"/>
              </a:spcBef>
              <a:buFont typeface="Wingdings"/>
              <a:buChar char=""/>
              <a:tabLst>
                <a:tab pos="219075" algn="l"/>
              </a:tabLst>
            </a:pPr>
            <a:r>
              <a:rPr sz="2300" spc="10" dirty="0">
                <a:solidFill>
                  <a:srgbClr val="000066"/>
                </a:solidFill>
                <a:latin typeface="Times New Roman"/>
                <a:cs typeface="Times New Roman"/>
              </a:rPr>
              <a:t>Без</a:t>
            </a:r>
            <a:r>
              <a:rPr sz="2300" spc="1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разрешения</a:t>
            </a:r>
            <a:r>
              <a:rPr sz="2300" spc="1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взрослых</a:t>
            </a:r>
            <a:r>
              <a:rPr sz="2300" spc="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300" spc="1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приближаться</a:t>
            </a:r>
            <a:r>
              <a:rPr sz="2300" spc="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300" spc="1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садовой</a:t>
            </a:r>
            <a:r>
              <a:rPr sz="2300" spc="1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000066"/>
                </a:solidFill>
                <a:latin typeface="Times New Roman"/>
                <a:cs typeface="Times New Roman"/>
              </a:rPr>
              <a:t>технике</a:t>
            </a:r>
            <a:r>
              <a:rPr sz="2300" spc="1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300" spc="1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300" spc="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000066"/>
                </a:solidFill>
                <a:latin typeface="Times New Roman"/>
                <a:cs typeface="Times New Roman"/>
              </a:rPr>
              <a:t>включать</a:t>
            </a:r>
            <a:r>
              <a:rPr sz="2300" spc="1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её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  <a:spcBef>
                <a:spcPts val="25"/>
              </a:spcBef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–</a:t>
            </a:r>
            <a:r>
              <a:rPr sz="2300" spc="-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опасно</a:t>
            </a:r>
            <a:r>
              <a:rPr sz="2300" spc="-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для</a:t>
            </a:r>
            <a:r>
              <a:rPr sz="23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здоровья</a:t>
            </a:r>
            <a:endParaRPr sz="2300">
              <a:latin typeface="Times New Roman"/>
              <a:cs typeface="Times New Roman"/>
            </a:endParaRPr>
          </a:p>
          <a:p>
            <a:pPr marL="219075" indent="-206375">
              <a:lnSpc>
                <a:spcPts val="2735"/>
              </a:lnSpc>
              <a:buFont typeface="Wingdings"/>
              <a:buChar char=""/>
              <a:tabLst>
                <a:tab pos="219075" algn="l"/>
              </a:tabLst>
            </a:pP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Брать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руки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садовые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инструменты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–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 опасно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для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 жизни</a:t>
            </a: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ts val="2710"/>
              </a:lnSpc>
              <a:spcBef>
                <a:spcPts val="155"/>
              </a:spcBef>
              <a:buFont typeface="Wingdings"/>
              <a:buChar char=""/>
              <a:tabLst>
                <a:tab pos="219075" algn="l"/>
                <a:tab pos="706120" algn="l"/>
                <a:tab pos="1529715" algn="l"/>
                <a:tab pos="1813560" algn="l"/>
                <a:tab pos="2544445" algn="l"/>
                <a:tab pos="3833495" algn="l"/>
                <a:tab pos="4135120" algn="l"/>
                <a:tab pos="5415915" algn="l"/>
                <a:tab pos="6777355" algn="l"/>
                <a:tab pos="7069455" algn="l"/>
                <a:tab pos="8151495" algn="l"/>
                <a:tab pos="9123680" algn="l"/>
              </a:tabLst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Не	бр</a:t>
            </a:r>
            <a:r>
              <a:rPr sz="2300" spc="-6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ь	в	</a:t>
            </a:r>
            <a:r>
              <a:rPr sz="2300" spc="-3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у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и	</a:t>
            </a:r>
            <a:r>
              <a:rPr sz="2300" spc="-12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300" spc="-30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л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ю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щ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е	и	ре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ж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ущ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е	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300" spc="-3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м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ы	–	о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ас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о,	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м</a:t>
            </a:r>
            <a:r>
              <a:rPr sz="2300" spc="-60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ж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о	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300" spc="-3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лу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ч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ит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ь  серьёзную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травму</a:t>
            </a: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ts val="2780"/>
              </a:lnSpc>
              <a:spcBef>
                <a:spcPts val="45"/>
              </a:spcBef>
              <a:buFont typeface="Wingdings"/>
              <a:buChar char=""/>
              <a:tabLst>
                <a:tab pos="219075" algn="l"/>
                <a:tab pos="697865" algn="l"/>
                <a:tab pos="1920239" algn="l"/>
                <a:tab pos="2212975" algn="l"/>
                <a:tab pos="2636520" algn="l"/>
                <a:tab pos="3919220" algn="l"/>
                <a:tab pos="4342130" algn="l"/>
                <a:tab pos="5031740" algn="l"/>
                <a:tab pos="6740525" algn="l"/>
                <a:tab pos="8077200" algn="l"/>
                <a:tab pos="8360409" algn="l"/>
                <a:tab pos="9052560" algn="l"/>
              </a:tabLst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Не	</a:t>
            </a:r>
            <a:r>
              <a:rPr sz="2300" spc="2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ро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йт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е	и	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е	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ро</a:t>
            </a:r>
            <a:r>
              <a:rPr sz="2300" spc="-85" dirty="0">
                <a:solidFill>
                  <a:srgbClr val="000066"/>
                </a:solidFill>
                <a:latin typeface="Times New Roman"/>
                <a:cs typeface="Times New Roman"/>
              </a:rPr>
              <a:t>б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у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йт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е	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а	в</a:t>
            </a:r>
            <a:r>
              <a:rPr sz="2300" spc="-4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ус	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з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300" spc="6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тн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ые	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ж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300" spc="-12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300" spc="5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и	–	яды,	х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ими</a:t>
            </a:r>
            <a:r>
              <a:rPr sz="2300" spc="-4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300" spc="-6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ы 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опасны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для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здоровья</a:t>
            </a:r>
            <a:endParaRPr sz="2300">
              <a:latin typeface="Times New Roman"/>
              <a:cs typeface="Times New Roman"/>
            </a:endParaRPr>
          </a:p>
          <a:p>
            <a:pPr marL="219075" indent="-206375">
              <a:lnSpc>
                <a:spcPts val="2620"/>
              </a:lnSpc>
              <a:buFont typeface="Wingdings"/>
              <a:buChar char=""/>
              <a:tabLst>
                <a:tab pos="219075" algn="l"/>
              </a:tabLst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залезайте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 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чердаки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сараи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–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опасно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для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жизни</a:t>
            </a: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ts val="2710"/>
              </a:lnSpc>
              <a:spcBef>
                <a:spcPts val="155"/>
              </a:spcBef>
              <a:buFont typeface="Wingdings"/>
              <a:buChar char=""/>
              <a:tabLst>
                <a:tab pos="219075" algn="l"/>
              </a:tabLst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Нельзя</a:t>
            </a:r>
            <a:r>
              <a:rPr sz="2300" spc="3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000066"/>
                </a:solidFill>
                <a:latin typeface="Times New Roman"/>
                <a:cs typeface="Times New Roman"/>
              </a:rPr>
              <a:t>кататься</a:t>
            </a:r>
            <a:r>
              <a:rPr sz="2300" spc="3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2300" spc="3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неисправных</a:t>
            </a:r>
            <a:r>
              <a:rPr sz="2300" spc="3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000066"/>
                </a:solidFill>
                <a:latin typeface="Times New Roman"/>
                <a:cs typeface="Times New Roman"/>
              </a:rPr>
              <a:t>качелях,</a:t>
            </a:r>
            <a:r>
              <a:rPr sz="2300" spc="3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000066"/>
                </a:solidFill>
                <a:latin typeface="Times New Roman"/>
                <a:cs typeface="Times New Roman"/>
              </a:rPr>
              <a:t>горках.</a:t>
            </a:r>
            <a:r>
              <a:rPr sz="2300" spc="3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Сообщите</a:t>
            </a:r>
            <a:r>
              <a:rPr sz="2300" spc="3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300" spc="3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неисправностях </a:t>
            </a:r>
            <a:r>
              <a:rPr sz="2300" spc="-5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взрослым</a:t>
            </a:r>
            <a:endParaRPr sz="2300">
              <a:latin typeface="Times New Roman"/>
              <a:cs typeface="Times New Roman"/>
            </a:endParaRPr>
          </a:p>
          <a:p>
            <a:pPr marL="12700" marR="1037590">
              <a:lnSpc>
                <a:spcPts val="2780"/>
              </a:lnSpc>
              <a:spcBef>
                <a:spcPts val="45"/>
              </a:spcBef>
              <a:buFont typeface="Wingdings"/>
              <a:buChar char=""/>
              <a:tabLst>
                <a:tab pos="147320" algn="l"/>
              </a:tabLst>
            </a:pP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Есть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фрукты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и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овощи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можно,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35" dirty="0">
                <a:solidFill>
                  <a:srgbClr val="000066"/>
                </a:solidFill>
                <a:latin typeface="Times New Roman"/>
                <a:cs typeface="Times New Roman"/>
              </a:rPr>
              <a:t>только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предварительно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вымыв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руки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сами </a:t>
            </a:r>
            <a:r>
              <a:rPr sz="2300" spc="-5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000066"/>
                </a:solidFill>
                <a:latin typeface="Times New Roman"/>
                <a:cs typeface="Times New Roman"/>
              </a:rPr>
              <a:t>продукты</a:t>
            </a:r>
            <a:endParaRPr sz="2300">
              <a:latin typeface="Times New Roman"/>
              <a:cs typeface="Times New Roman"/>
            </a:endParaRPr>
          </a:p>
          <a:p>
            <a:pPr marL="219075" indent="-206375">
              <a:lnSpc>
                <a:spcPts val="2620"/>
              </a:lnSpc>
              <a:buFont typeface="Wingdings"/>
              <a:buChar char=""/>
              <a:tabLst>
                <a:tab pos="219075" algn="l"/>
              </a:tabLst>
            </a:pP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Перед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каждым 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приемом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пищи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мойте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руки</a:t>
            </a:r>
            <a:endParaRPr sz="2300">
              <a:latin typeface="Times New Roman"/>
              <a:cs typeface="Times New Roman"/>
            </a:endParaRPr>
          </a:p>
          <a:p>
            <a:pPr marL="12700" marR="88265">
              <a:lnSpc>
                <a:spcPts val="2710"/>
              </a:lnSpc>
              <a:spcBef>
                <a:spcPts val="155"/>
              </a:spcBef>
              <a:buFont typeface="Wingdings"/>
              <a:buChar char=""/>
              <a:tabLst>
                <a:tab pos="219075" algn="l"/>
              </a:tabLst>
            </a:pP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Не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ловите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ради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забавы </a:t>
            </a:r>
            <a:r>
              <a:rPr sz="2300" spc="-20" dirty="0">
                <a:solidFill>
                  <a:srgbClr val="000066"/>
                </a:solidFill>
                <a:latin typeface="Times New Roman"/>
                <a:cs typeface="Times New Roman"/>
              </a:rPr>
              <a:t>насекомых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и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000066"/>
                </a:solidFill>
                <a:latin typeface="Times New Roman"/>
                <a:cs typeface="Times New Roman"/>
              </a:rPr>
              <a:t>лесных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жителей</a:t>
            </a:r>
            <a:r>
              <a:rPr sz="2300" spc="-10" dirty="0">
                <a:solidFill>
                  <a:srgbClr val="000066"/>
                </a:solidFill>
                <a:latin typeface="Times New Roman"/>
                <a:cs typeface="Times New Roman"/>
              </a:rPr>
              <a:t> (бабочки,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стрекозы,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0066"/>
                </a:solidFill>
                <a:latin typeface="Times New Roman"/>
                <a:cs typeface="Times New Roman"/>
              </a:rPr>
              <a:t>ёжики </a:t>
            </a:r>
            <a:r>
              <a:rPr sz="2300" spc="-5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3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300" spc="-45" dirty="0">
                <a:solidFill>
                  <a:srgbClr val="000066"/>
                </a:solidFill>
                <a:latin typeface="Times New Roman"/>
                <a:cs typeface="Times New Roman"/>
              </a:rPr>
              <a:t>т.д)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06640" y="140499"/>
            <a:ext cx="2459959" cy="57367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6" y="8182"/>
            <a:ext cx="12138073" cy="9001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9024" y="6209553"/>
            <a:ext cx="1337575" cy="6434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2016" y="179831"/>
            <a:ext cx="8878824" cy="10180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22928" y="301244"/>
            <a:ext cx="8296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Правила</a:t>
            </a:r>
            <a:r>
              <a:rPr spc="-25" dirty="0"/>
              <a:t> </a:t>
            </a:r>
            <a:r>
              <a:rPr spc="-15" dirty="0"/>
              <a:t>безопасного</a:t>
            </a:r>
            <a:r>
              <a:rPr spc="-20" dirty="0"/>
              <a:t> </a:t>
            </a:r>
            <a:r>
              <a:rPr spc="-15" dirty="0"/>
              <a:t>поведения</a:t>
            </a:r>
            <a:r>
              <a:rPr spc="-2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40" dirty="0"/>
              <a:t>даче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266" y="928115"/>
            <a:ext cx="10187305" cy="556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indent="-233679">
              <a:lnSpc>
                <a:spcPts val="3110"/>
              </a:lnSpc>
              <a:spcBef>
                <a:spcPts val="100"/>
              </a:spcBef>
              <a:buFont typeface="Wingdings"/>
              <a:buChar char=""/>
              <a:tabLst>
                <a:tab pos="246379" algn="l"/>
              </a:tabLst>
            </a:pPr>
            <a:r>
              <a:rPr sz="2600" spc="-25" dirty="0">
                <a:solidFill>
                  <a:srgbClr val="000066"/>
                </a:solidFill>
                <a:latin typeface="Times New Roman"/>
                <a:cs typeface="Times New Roman"/>
              </a:rPr>
              <a:t>Соблюдайте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технику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пожарной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безопасности: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ts val="3110"/>
              </a:lnSpc>
              <a:buChar char="-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играть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спичками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зажигалками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600" spc="-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разводить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костры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ts val="3110"/>
              </a:lnSpc>
              <a:spcBef>
                <a:spcPts val="70"/>
              </a:spcBef>
              <a:buChar char="-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600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поджигать</a:t>
            </a:r>
            <a:r>
              <a:rPr sz="2600" spc="-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сухостои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ts val="3095"/>
              </a:lnSpc>
              <a:buChar char="-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поджигать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керосиновые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лампы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горелки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ts val="3095"/>
              </a:lnSpc>
              <a:buChar char="-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 приближаться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000066"/>
                </a:solidFill>
                <a:latin typeface="Times New Roman"/>
                <a:cs typeface="Times New Roman"/>
              </a:rPr>
              <a:t>печи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каминам</a:t>
            </a:r>
            <a:endParaRPr sz="2600">
              <a:latin typeface="Times New Roman"/>
              <a:cs typeface="Times New Roman"/>
            </a:endParaRPr>
          </a:p>
          <a:p>
            <a:pPr marL="469265" marR="669925" indent="-457200">
              <a:lnSpc>
                <a:spcPts val="3120"/>
              </a:lnSpc>
              <a:spcBef>
                <a:spcPts val="90"/>
              </a:spcBef>
              <a:buChar char="-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открывать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печную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каминную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двери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–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000066"/>
                </a:solidFill>
                <a:latin typeface="Times New Roman"/>
                <a:cs typeface="Times New Roman"/>
              </a:rPr>
              <a:t>может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выпасть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уголь, </a:t>
            </a:r>
            <a:r>
              <a:rPr sz="2600" spc="-6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искра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произойдет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пожар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ts val="2980"/>
              </a:lnSpc>
              <a:buChar char="-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прикасаться</a:t>
            </a:r>
            <a:r>
              <a:rPr sz="26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руками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 к </a:t>
            </a:r>
            <a:r>
              <a:rPr sz="2600" spc="-25" dirty="0">
                <a:solidFill>
                  <a:srgbClr val="000066"/>
                </a:solidFill>
                <a:latin typeface="Times New Roman"/>
                <a:cs typeface="Times New Roman"/>
              </a:rPr>
              <a:t>печи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 и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каминам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–</a:t>
            </a:r>
            <a:r>
              <a:rPr sz="26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можно</a:t>
            </a:r>
            <a:r>
              <a:rPr sz="26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сильно</a:t>
            </a:r>
            <a:r>
              <a:rPr sz="26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000066"/>
                </a:solidFill>
                <a:latin typeface="Times New Roman"/>
                <a:cs typeface="Times New Roman"/>
              </a:rPr>
              <a:t>обжечься</a:t>
            </a:r>
            <a:r>
              <a:rPr sz="26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endParaRPr sz="2600">
              <a:latin typeface="Times New Roman"/>
              <a:cs typeface="Times New Roman"/>
            </a:endParaRPr>
          </a:p>
          <a:p>
            <a:pPr marL="469265">
              <a:lnSpc>
                <a:spcPts val="3110"/>
              </a:lnSpc>
            </a:pP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получить</a:t>
            </a:r>
            <a:r>
              <a:rPr sz="2600" spc="-35" dirty="0">
                <a:solidFill>
                  <a:srgbClr val="000066"/>
                </a:solidFill>
                <a:latin typeface="Times New Roman"/>
                <a:cs typeface="Times New Roman"/>
              </a:rPr>
              <a:t> ожог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ts val="3110"/>
              </a:lnSpc>
              <a:spcBef>
                <a:spcPts val="75"/>
              </a:spcBef>
              <a:buChar char="-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сушить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вещи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обогревателях</a:t>
            </a:r>
            <a:endParaRPr sz="2600">
              <a:latin typeface="Times New Roman"/>
              <a:cs typeface="Times New Roman"/>
            </a:endParaRPr>
          </a:p>
          <a:p>
            <a:pPr marL="469265" marR="1520825" indent="-457200">
              <a:lnSpc>
                <a:spcPts val="3120"/>
              </a:lnSpc>
              <a:spcBef>
                <a:spcPts val="90"/>
              </a:spcBef>
              <a:buChar char="-"/>
              <a:tabLst>
                <a:tab pos="469265" algn="l"/>
                <a:tab pos="469900" algn="l"/>
              </a:tabLst>
            </a:pPr>
            <a:r>
              <a:rPr sz="2600" spc="-30" dirty="0">
                <a:solidFill>
                  <a:srgbClr val="000066"/>
                </a:solidFill>
                <a:latin typeface="Times New Roman"/>
                <a:cs typeface="Times New Roman"/>
              </a:rPr>
              <a:t>оборудовать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дом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первичными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средствами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пожаротушения </a:t>
            </a:r>
            <a:r>
              <a:rPr sz="2600" spc="-6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(огнетушитель, </a:t>
            </a:r>
            <a:r>
              <a:rPr sz="2600" spc="5" dirty="0">
                <a:solidFill>
                  <a:srgbClr val="000066"/>
                </a:solidFill>
                <a:latin typeface="Times New Roman"/>
                <a:cs typeface="Times New Roman"/>
              </a:rPr>
              <a:t>песок,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000066"/>
                </a:solidFill>
                <a:latin typeface="Times New Roman"/>
                <a:cs typeface="Times New Roman"/>
              </a:rPr>
              <a:t>бочка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водой)</a:t>
            </a:r>
            <a:endParaRPr sz="2600">
              <a:latin typeface="Times New Roman"/>
              <a:cs typeface="Times New Roman"/>
            </a:endParaRPr>
          </a:p>
          <a:p>
            <a:pPr marL="469900" indent="-457200">
              <a:lnSpc>
                <a:spcPts val="2990"/>
              </a:lnSpc>
              <a:buChar char="-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 приближаться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мангалам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6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открытым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Times New Roman"/>
                <a:cs typeface="Times New Roman"/>
              </a:rPr>
              <a:t>очагам</a:t>
            </a:r>
            <a:r>
              <a:rPr sz="26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Times New Roman"/>
                <a:cs typeface="Times New Roman"/>
              </a:rPr>
              <a:t>огня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73118" y="999948"/>
            <a:ext cx="3581979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6" y="8182"/>
            <a:ext cx="12138073" cy="9001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9024" y="6209553"/>
            <a:ext cx="1337575" cy="6434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3" y="246888"/>
            <a:ext cx="12134088" cy="9052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2594" y="352044"/>
            <a:ext cx="11617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Правила</a:t>
            </a:r>
            <a:r>
              <a:rPr sz="3200" spc="5" dirty="0"/>
              <a:t> </a:t>
            </a:r>
            <a:r>
              <a:rPr sz="3200" spc="-10" dirty="0"/>
              <a:t>пожарной</a:t>
            </a:r>
            <a:r>
              <a:rPr sz="3200" spc="10" dirty="0"/>
              <a:t> </a:t>
            </a:r>
            <a:r>
              <a:rPr sz="3200" spc="-5" dirty="0"/>
              <a:t>безопасности</a:t>
            </a:r>
            <a:r>
              <a:rPr sz="3200" spc="10" dirty="0"/>
              <a:t> </a:t>
            </a:r>
            <a:r>
              <a:rPr sz="3200" dirty="0"/>
              <a:t>при</a:t>
            </a:r>
            <a:r>
              <a:rPr sz="3200" spc="10" dirty="0"/>
              <a:t> </a:t>
            </a:r>
            <a:r>
              <a:rPr sz="3200" spc="-15" dirty="0"/>
              <a:t>использовании</a:t>
            </a:r>
            <a:r>
              <a:rPr sz="3200" spc="10" dirty="0"/>
              <a:t> </a:t>
            </a:r>
            <a:r>
              <a:rPr sz="3200" spc="-15" dirty="0"/>
              <a:t>мангалов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07266" y="1023620"/>
            <a:ext cx="8450580" cy="552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3090">
              <a:lnSpc>
                <a:spcPct val="100000"/>
              </a:lnSpc>
              <a:spcBef>
                <a:spcPts val="100"/>
              </a:spcBef>
              <a:buSzPct val="108333"/>
              <a:buFont typeface="Wingdings"/>
              <a:buChar char=""/>
              <a:tabLst>
                <a:tab pos="246379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мангал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располагают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на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участке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 радиусе 5 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метров </a:t>
            </a:r>
            <a:r>
              <a:rPr sz="2400" spc="-20" dirty="0">
                <a:solidFill>
                  <a:srgbClr val="000066"/>
                </a:solidFill>
                <a:latin typeface="Times New Roman"/>
                <a:cs typeface="Times New Roman"/>
              </a:rPr>
              <a:t>от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всех </a:t>
            </a:r>
            <a:r>
              <a:rPr sz="2400" spc="-5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0066"/>
                </a:solidFill>
                <a:latin typeface="Times New Roman"/>
                <a:cs typeface="Times New Roman"/>
              </a:rPr>
              <a:t>построек</a:t>
            </a:r>
            <a:endParaRPr sz="2400">
              <a:latin typeface="Times New Roman"/>
              <a:cs typeface="Times New Roman"/>
            </a:endParaRPr>
          </a:p>
          <a:p>
            <a:pPr marL="12700" marR="469265">
              <a:lnSpc>
                <a:spcPct val="100800"/>
              </a:lnSpc>
              <a:buFont typeface="Wingdings"/>
              <a:buChar char=""/>
              <a:tabLst>
                <a:tab pos="228600" algn="l"/>
              </a:tabLst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 радиусе 2 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метров </a:t>
            </a:r>
            <a:r>
              <a:rPr sz="2400" spc="-20" dirty="0">
                <a:solidFill>
                  <a:srgbClr val="000066"/>
                </a:solidFill>
                <a:latin typeface="Times New Roman"/>
                <a:cs typeface="Times New Roman"/>
              </a:rPr>
              <a:t>от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66"/>
                </a:solidFill>
                <a:latin typeface="Times New Roman"/>
                <a:cs typeface="Times New Roman"/>
              </a:rPr>
              <a:t>источника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66"/>
                </a:solidFill>
                <a:latin typeface="Times New Roman"/>
                <a:cs typeface="Times New Roman"/>
              </a:rPr>
              <a:t>открытого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огня не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должно </a:t>
            </a:r>
            <a:r>
              <a:rPr sz="2400" spc="-5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быть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легковоспламеняющихся жидкостей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и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материалов</a:t>
            </a:r>
            <a:endParaRPr sz="2400">
              <a:latin typeface="Times New Roman"/>
              <a:cs typeface="Times New Roman"/>
            </a:endParaRPr>
          </a:p>
          <a:p>
            <a:pPr marL="12700" marR="225425">
              <a:lnSpc>
                <a:spcPct val="100800"/>
              </a:lnSpc>
              <a:buFont typeface="Wingdings"/>
              <a:buChar char=""/>
              <a:tabLst>
                <a:tab pos="228600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зону </a:t>
            </a:r>
            <a:r>
              <a:rPr sz="2400" spc="-20" dirty="0">
                <a:solidFill>
                  <a:srgbClr val="000066"/>
                </a:solidFill>
                <a:latin typeface="Times New Roman"/>
                <a:cs typeface="Times New Roman"/>
              </a:rPr>
              <a:t>отдыха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вокруг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мангала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очистить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примерно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10 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метров </a:t>
            </a:r>
            <a:r>
              <a:rPr sz="2400" spc="-5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66"/>
                </a:solidFill>
                <a:latin typeface="Times New Roman"/>
                <a:cs typeface="Times New Roman"/>
              </a:rPr>
              <a:t>от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мусора,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0066"/>
                </a:solidFill>
                <a:latin typeface="Times New Roman"/>
                <a:cs typeface="Times New Roman"/>
              </a:rPr>
              <a:t>сухой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растительности,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промасленных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тряпок</a:t>
            </a:r>
            <a:endParaRPr sz="2400">
              <a:latin typeface="Times New Roman"/>
              <a:cs typeface="Times New Roman"/>
            </a:endParaRPr>
          </a:p>
          <a:p>
            <a:pPr marL="228600" indent="-215900">
              <a:lnSpc>
                <a:spcPts val="2785"/>
              </a:lnSpc>
              <a:buFont typeface="Wingdings"/>
              <a:buChar char=""/>
              <a:tabLst>
                <a:tab pos="228600" algn="l"/>
              </a:tabLst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для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установки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мангала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выбрать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специальное место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– 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продукты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горения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должны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попадать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на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соседние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участки</a:t>
            </a:r>
            <a:endParaRPr sz="24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228600" algn="l"/>
              </a:tabLst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оставлять</a:t>
            </a:r>
            <a:r>
              <a:rPr sz="24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разожженный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мангал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без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присмотра</a:t>
            </a:r>
            <a:endParaRPr sz="24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228600" algn="l"/>
              </a:tabLst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не 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приближаться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к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мангалу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без</a:t>
            </a:r>
            <a:r>
              <a:rPr sz="24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разрешения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взрослых</a:t>
            </a:r>
            <a:endParaRPr sz="2400">
              <a:latin typeface="Times New Roman"/>
              <a:cs typeface="Times New Roman"/>
            </a:endParaRPr>
          </a:p>
          <a:p>
            <a:pPr marL="228600" indent="-215900">
              <a:lnSpc>
                <a:spcPts val="2830"/>
              </a:lnSpc>
              <a:spcBef>
                <a:spcPts val="25"/>
              </a:spcBef>
              <a:buFont typeface="Wingdings"/>
              <a:buChar char=""/>
              <a:tabLst>
                <a:tab pos="228600" algn="l"/>
              </a:tabLst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стойте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0066"/>
                </a:solidFill>
                <a:latin typeface="Times New Roman"/>
                <a:cs typeface="Times New Roman"/>
              </a:rPr>
              <a:t>близко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открытому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огню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–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разлетающиеся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искры</a:t>
            </a:r>
            <a:endParaRPr sz="2400">
              <a:latin typeface="Times New Roman"/>
              <a:cs typeface="Times New Roman"/>
            </a:endParaRPr>
          </a:p>
          <a:p>
            <a:pPr marL="12700" marR="808355">
              <a:lnSpc>
                <a:spcPts val="2900"/>
              </a:lnSpc>
              <a:spcBef>
                <a:spcPts val="35"/>
              </a:spcBef>
              <a:buFont typeface="Wingdings"/>
              <a:buChar char=""/>
              <a:tabLst>
                <a:tab pos="228600" algn="l"/>
              </a:tabLst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устанавливать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мангал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0066"/>
                </a:solidFill>
                <a:latin typeface="Times New Roman"/>
                <a:cs typeface="Times New Roman"/>
              </a:rPr>
              <a:t>под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ветками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деревьев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и 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рядом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с </a:t>
            </a:r>
            <a:r>
              <a:rPr sz="2400" spc="-5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лесными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насаждениями</a:t>
            </a:r>
            <a:endParaRPr sz="2400">
              <a:latin typeface="Times New Roman"/>
              <a:cs typeface="Times New Roman"/>
            </a:endParaRPr>
          </a:p>
          <a:p>
            <a:pPr marL="12700" marR="12700">
              <a:lnSpc>
                <a:spcPts val="2900"/>
              </a:lnSpc>
              <a:spcBef>
                <a:spcPts val="5"/>
              </a:spcBef>
              <a:buFont typeface="Wingdings"/>
              <a:buChar char=""/>
              <a:tabLst>
                <a:tab pos="228600" algn="l"/>
              </a:tabLst>
            </a:pP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использование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различных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жидкостей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для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розжига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опасно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– 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это </a:t>
            </a:r>
            <a:r>
              <a:rPr sz="2400" spc="-5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66"/>
                </a:solidFill>
                <a:latin typeface="Times New Roman"/>
                <a:cs typeface="Times New Roman"/>
              </a:rPr>
              <a:t>может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привести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к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сильнейшим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66"/>
                </a:solidFill>
                <a:latin typeface="Times New Roman"/>
                <a:cs typeface="Times New Roman"/>
              </a:rPr>
              <a:t>ожогам.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1559" y="1700783"/>
            <a:ext cx="3395472" cy="319125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3041" y="896020"/>
            <a:ext cx="7687309" cy="1533525"/>
            <a:chOff x="2503041" y="896020"/>
            <a:chExt cx="7687309" cy="1533525"/>
          </a:xfrm>
        </p:grpSpPr>
        <p:sp>
          <p:nvSpPr>
            <p:cNvPr id="3" name="object 3"/>
            <p:cNvSpPr/>
            <p:nvPr/>
          </p:nvSpPr>
          <p:spPr>
            <a:xfrm>
              <a:off x="2515741" y="908720"/>
              <a:ext cx="7661909" cy="1508125"/>
            </a:xfrm>
            <a:custGeom>
              <a:avLst/>
              <a:gdLst/>
              <a:ahLst/>
              <a:cxnLst/>
              <a:rect l="l" t="t" r="r" b="b"/>
              <a:pathLst>
                <a:path w="7661909" h="1508125">
                  <a:moveTo>
                    <a:pt x="7661650" y="0"/>
                  </a:moveTo>
                  <a:lnTo>
                    <a:pt x="754049" y="0"/>
                  </a:lnTo>
                  <a:lnTo>
                    <a:pt x="0" y="754052"/>
                  </a:lnTo>
                  <a:lnTo>
                    <a:pt x="754049" y="1508104"/>
                  </a:lnTo>
                  <a:lnTo>
                    <a:pt x="7661650" y="1508104"/>
                  </a:lnTo>
                  <a:lnTo>
                    <a:pt x="766165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5741" y="908720"/>
              <a:ext cx="7661909" cy="1508125"/>
            </a:xfrm>
            <a:custGeom>
              <a:avLst/>
              <a:gdLst/>
              <a:ahLst/>
              <a:cxnLst/>
              <a:rect l="l" t="t" r="r" b="b"/>
              <a:pathLst>
                <a:path w="7661909" h="1508125">
                  <a:moveTo>
                    <a:pt x="7661651" y="1508105"/>
                  </a:moveTo>
                  <a:lnTo>
                    <a:pt x="754049" y="1508105"/>
                  </a:lnTo>
                  <a:lnTo>
                    <a:pt x="0" y="754052"/>
                  </a:lnTo>
                  <a:lnTo>
                    <a:pt x="754049" y="0"/>
                  </a:lnTo>
                  <a:lnTo>
                    <a:pt x="7661651" y="0"/>
                  </a:lnTo>
                  <a:lnTo>
                    <a:pt x="7661651" y="150810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05664" y="1043432"/>
            <a:ext cx="6246495" cy="111379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 indent="1589405">
              <a:lnSpc>
                <a:spcPts val="3890"/>
              </a:lnSpc>
              <a:spcBef>
                <a:spcPts val="885"/>
              </a:spcBef>
            </a:pPr>
            <a:r>
              <a:rPr sz="3900" spc="-5" dirty="0">
                <a:solidFill>
                  <a:srgbClr val="002060"/>
                </a:solidFill>
              </a:rPr>
              <a:t>ТЕЛЕФОНЫ </a:t>
            </a:r>
            <a:r>
              <a:rPr sz="3900" dirty="0">
                <a:solidFill>
                  <a:srgbClr val="002060"/>
                </a:solidFill>
              </a:rPr>
              <a:t> </a:t>
            </a:r>
            <a:r>
              <a:rPr sz="3900" spc="-15" dirty="0">
                <a:solidFill>
                  <a:srgbClr val="002060"/>
                </a:solidFill>
              </a:rPr>
              <a:t>ЭКСТРЕННОЙ</a:t>
            </a:r>
            <a:r>
              <a:rPr sz="3900" spc="-65" dirty="0">
                <a:solidFill>
                  <a:srgbClr val="002060"/>
                </a:solidFill>
              </a:rPr>
              <a:t> </a:t>
            </a:r>
            <a:r>
              <a:rPr sz="3900" spc="-5" dirty="0">
                <a:solidFill>
                  <a:srgbClr val="002060"/>
                </a:solidFill>
              </a:rPr>
              <a:t>ПОМОЩИ</a:t>
            </a:r>
            <a:endParaRPr sz="3900"/>
          </a:p>
        </p:txBody>
      </p:sp>
      <p:grpSp>
        <p:nvGrpSpPr>
          <p:cNvPr id="6" name="object 6"/>
          <p:cNvGrpSpPr/>
          <p:nvPr/>
        </p:nvGrpSpPr>
        <p:grpSpPr>
          <a:xfrm>
            <a:off x="1751595" y="896020"/>
            <a:ext cx="1533525" cy="1533525"/>
            <a:chOff x="1751595" y="896020"/>
            <a:chExt cx="1533525" cy="15335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4295" y="908720"/>
              <a:ext cx="1508104" cy="15081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64295" y="908720"/>
              <a:ext cx="1508125" cy="1508125"/>
            </a:xfrm>
            <a:custGeom>
              <a:avLst/>
              <a:gdLst/>
              <a:ahLst/>
              <a:cxnLst/>
              <a:rect l="l" t="t" r="r" b="b"/>
              <a:pathLst>
                <a:path w="1508125" h="1508125">
                  <a:moveTo>
                    <a:pt x="0" y="754052"/>
                  </a:moveTo>
                  <a:lnTo>
                    <a:pt x="1483" y="706365"/>
                  </a:lnTo>
                  <a:lnTo>
                    <a:pt x="5875" y="659465"/>
                  </a:lnTo>
                  <a:lnTo>
                    <a:pt x="13086" y="613443"/>
                  </a:lnTo>
                  <a:lnTo>
                    <a:pt x="23029" y="568385"/>
                  </a:lnTo>
                  <a:lnTo>
                    <a:pt x="35615" y="524380"/>
                  </a:lnTo>
                  <a:lnTo>
                    <a:pt x="50756" y="481517"/>
                  </a:lnTo>
                  <a:lnTo>
                    <a:pt x="68363" y="439883"/>
                  </a:lnTo>
                  <a:lnTo>
                    <a:pt x="88349" y="399568"/>
                  </a:lnTo>
                  <a:lnTo>
                    <a:pt x="110624" y="360659"/>
                  </a:lnTo>
                  <a:lnTo>
                    <a:pt x="135101" y="323246"/>
                  </a:lnTo>
                  <a:lnTo>
                    <a:pt x="161690" y="287415"/>
                  </a:lnTo>
                  <a:lnTo>
                    <a:pt x="190305" y="253256"/>
                  </a:lnTo>
                  <a:lnTo>
                    <a:pt x="220856" y="220856"/>
                  </a:lnTo>
                  <a:lnTo>
                    <a:pt x="253256" y="190305"/>
                  </a:lnTo>
                  <a:lnTo>
                    <a:pt x="287415" y="161690"/>
                  </a:lnTo>
                  <a:lnTo>
                    <a:pt x="323246" y="135101"/>
                  </a:lnTo>
                  <a:lnTo>
                    <a:pt x="360659" y="110624"/>
                  </a:lnTo>
                  <a:lnTo>
                    <a:pt x="399568" y="88349"/>
                  </a:lnTo>
                  <a:lnTo>
                    <a:pt x="439883" y="68363"/>
                  </a:lnTo>
                  <a:lnTo>
                    <a:pt x="481517" y="50756"/>
                  </a:lnTo>
                  <a:lnTo>
                    <a:pt x="524380" y="35615"/>
                  </a:lnTo>
                  <a:lnTo>
                    <a:pt x="568385" y="23029"/>
                  </a:lnTo>
                  <a:lnTo>
                    <a:pt x="613443" y="13086"/>
                  </a:lnTo>
                  <a:lnTo>
                    <a:pt x="659465" y="5875"/>
                  </a:lnTo>
                  <a:lnTo>
                    <a:pt x="706365" y="1483"/>
                  </a:lnTo>
                  <a:lnTo>
                    <a:pt x="754052" y="0"/>
                  </a:lnTo>
                  <a:lnTo>
                    <a:pt x="801739" y="1483"/>
                  </a:lnTo>
                  <a:lnTo>
                    <a:pt x="848639" y="5875"/>
                  </a:lnTo>
                  <a:lnTo>
                    <a:pt x="894661" y="13086"/>
                  </a:lnTo>
                  <a:lnTo>
                    <a:pt x="939719" y="23029"/>
                  </a:lnTo>
                  <a:lnTo>
                    <a:pt x="983724" y="35615"/>
                  </a:lnTo>
                  <a:lnTo>
                    <a:pt x="1026587" y="50756"/>
                  </a:lnTo>
                  <a:lnTo>
                    <a:pt x="1068221" y="68363"/>
                  </a:lnTo>
                  <a:lnTo>
                    <a:pt x="1108536" y="88349"/>
                  </a:lnTo>
                  <a:lnTo>
                    <a:pt x="1147444" y="110624"/>
                  </a:lnTo>
                  <a:lnTo>
                    <a:pt x="1184858" y="135101"/>
                  </a:lnTo>
                  <a:lnTo>
                    <a:pt x="1220689" y="161690"/>
                  </a:lnTo>
                  <a:lnTo>
                    <a:pt x="1254848" y="190305"/>
                  </a:lnTo>
                  <a:lnTo>
                    <a:pt x="1287248" y="220856"/>
                  </a:lnTo>
                  <a:lnTo>
                    <a:pt x="1317799" y="253256"/>
                  </a:lnTo>
                  <a:lnTo>
                    <a:pt x="1346414" y="287415"/>
                  </a:lnTo>
                  <a:lnTo>
                    <a:pt x="1373003" y="323246"/>
                  </a:lnTo>
                  <a:lnTo>
                    <a:pt x="1397480" y="360659"/>
                  </a:lnTo>
                  <a:lnTo>
                    <a:pt x="1419755" y="399568"/>
                  </a:lnTo>
                  <a:lnTo>
                    <a:pt x="1439741" y="439883"/>
                  </a:lnTo>
                  <a:lnTo>
                    <a:pt x="1457348" y="481517"/>
                  </a:lnTo>
                  <a:lnTo>
                    <a:pt x="1472489" y="524380"/>
                  </a:lnTo>
                  <a:lnTo>
                    <a:pt x="1485075" y="568385"/>
                  </a:lnTo>
                  <a:lnTo>
                    <a:pt x="1495018" y="613443"/>
                  </a:lnTo>
                  <a:lnTo>
                    <a:pt x="1502229" y="659465"/>
                  </a:lnTo>
                  <a:lnTo>
                    <a:pt x="1506621" y="706365"/>
                  </a:lnTo>
                  <a:lnTo>
                    <a:pt x="1508105" y="754052"/>
                  </a:lnTo>
                  <a:lnTo>
                    <a:pt x="1506621" y="801739"/>
                  </a:lnTo>
                  <a:lnTo>
                    <a:pt x="1502229" y="848639"/>
                  </a:lnTo>
                  <a:lnTo>
                    <a:pt x="1495018" y="894661"/>
                  </a:lnTo>
                  <a:lnTo>
                    <a:pt x="1485075" y="939719"/>
                  </a:lnTo>
                  <a:lnTo>
                    <a:pt x="1472489" y="983724"/>
                  </a:lnTo>
                  <a:lnTo>
                    <a:pt x="1457348" y="1026587"/>
                  </a:lnTo>
                  <a:lnTo>
                    <a:pt x="1439741" y="1068221"/>
                  </a:lnTo>
                  <a:lnTo>
                    <a:pt x="1419755" y="1108536"/>
                  </a:lnTo>
                  <a:lnTo>
                    <a:pt x="1397480" y="1147444"/>
                  </a:lnTo>
                  <a:lnTo>
                    <a:pt x="1373003" y="1184858"/>
                  </a:lnTo>
                  <a:lnTo>
                    <a:pt x="1346414" y="1220689"/>
                  </a:lnTo>
                  <a:lnTo>
                    <a:pt x="1317799" y="1254848"/>
                  </a:lnTo>
                  <a:lnTo>
                    <a:pt x="1287248" y="1287248"/>
                  </a:lnTo>
                  <a:lnTo>
                    <a:pt x="1254848" y="1317799"/>
                  </a:lnTo>
                  <a:lnTo>
                    <a:pt x="1220689" y="1346414"/>
                  </a:lnTo>
                  <a:lnTo>
                    <a:pt x="1184858" y="1373003"/>
                  </a:lnTo>
                  <a:lnTo>
                    <a:pt x="1147444" y="1397480"/>
                  </a:lnTo>
                  <a:lnTo>
                    <a:pt x="1108536" y="1419755"/>
                  </a:lnTo>
                  <a:lnTo>
                    <a:pt x="1068221" y="1439741"/>
                  </a:lnTo>
                  <a:lnTo>
                    <a:pt x="1026587" y="1457348"/>
                  </a:lnTo>
                  <a:lnTo>
                    <a:pt x="983724" y="1472489"/>
                  </a:lnTo>
                  <a:lnTo>
                    <a:pt x="939719" y="1485075"/>
                  </a:lnTo>
                  <a:lnTo>
                    <a:pt x="894661" y="1495018"/>
                  </a:lnTo>
                  <a:lnTo>
                    <a:pt x="848639" y="1502229"/>
                  </a:lnTo>
                  <a:lnTo>
                    <a:pt x="801739" y="1506621"/>
                  </a:lnTo>
                  <a:lnTo>
                    <a:pt x="754052" y="1508105"/>
                  </a:lnTo>
                  <a:lnTo>
                    <a:pt x="706365" y="1506621"/>
                  </a:lnTo>
                  <a:lnTo>
                    <a:pt x="659465" y="1502229"/>
                  </a:lnTo>
                  <a:lnTo>
                    <a:pt x="613443" y="1495018"/>
                  </a:lnTo>
                  <a:lnTo>
                    <a:pt x="568385" y="1485075"/>
                  </a:lnTo>
                  <a:lnTo>
                    <a:pt x="524380" y="1472489"/>
                  </a:lnTo>
                  <a:lnTo>
                    <a:pt x="481517" y="1457348"/>
                  </a:lnTo>
                  <a:lnTo>
                    <a:pt x="439883" y="1439741"/>
                  </a:lnTo>
                  <a:lnTo>
                    <a:pt x="399568" y="1419755"/>
                  </a:lnTo>
                  <a:lnTo>
                    <a:pt x="360659" y="1397480"/>
                  </a:lnTo>
                  <a:lnTo>
                    <a:pt x="323246" y="1373003"/>
                  </a:lnTo>
                  <a:lnTo>
                    <a:pt x="287415" y="1346414"/>
                  </a:lnTo>
                  <a:lnTo>
                    <a:pt x="253256" y="1317799"/>
                  </a:lnTo>
                  <a:lnTo>
                    <a:pt x="220856" y="1287248"/>
                  </a:lnTo>
                  <a:lnTo>
                    <a:pt x="190305" y="1254848"/>
                  </a:lnTo>
                  <a:lnTo>
                    <a:pt x="161690" y="1220689"/>
                  </a:lnTo>
                  <a:lnTo>
                    <a:pt x="135101" y="1184858"/>
                  </a:lnTo>
                  <a:lnTo>
                    <a:pt x="110624" y="1147444"/>
                  </a:lnTo>
                  <a:lnTo>
                    <a:pt x="88349" y="1108536"/>
                  </a:lnTo>
                  <a:lnTo>
                    <a:pt x="68363" y="1068221"/>
                  </a:lnTo>
                  <a:lnTo>
                    <a:pt x="50756" y="1026587"/>
                  </a:lnTo>
                  <a:lnTo>
                    <a:pt x="35615" y="983724"/>
                  </a:lnTo>
                  <a:lnTo>
                    <a:pt x="23029" y="939719"/>
                  </a:lnTo>
                  <a:lnTo>
                    <a:pt x="13086" y="894661"/>
                  </a:lnTo>
                  <a:lnTo>
                    <a:pt x="5875" y="848639"/>
                  </a:lnTo>
                  <a:lnTo>
                    <a:pt x="1483" y="801739"/>
                  </a:lnTo>
                  <a:lnTo>
                    <a:pt x="0" y="75405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51085" y="2585211"/>
            <a:ext cx="988758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0" indent="-8890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Times New Roman"/>
              <a:buAutoNum type="arabicPlain" startAt="101"/>
              <a:tabLst>
                <a:tab pos="901700" algn="l"/>
              </a:tabLst>
            </a:pPr>
            <a:r>
              <a:rPr sz="40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4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ПОЖАРНЫЕ,</a:t>
            </a:r>
            <a:r>
              <a:rPr sz="4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2060"/>
                </a:solidFill>
                <a:latin typeface="Times New Roman"/>
                <a:cs typeface="Times New Roman"/>
              </a:rPr>
              <a:t>МЧС</a:t>
            </a:r>
            <a:endParaRPr sz="4000">
              <a:latin typeface="Times New Roman"/>
              <a:cs typeface="Times New Roman"/>
            </a:endParaRPr>
          </a:p>
          <a:p>
            <a:pPr marL="901700" indent="-889000">
              <a:lnSpc>
                <a:spcPct val="100000"/>
              </a:lnSpc>
              <a:buClr>
                <a:srgbClr val="FF0000"/>
              </a:buClr>
              <a:buFont typeface="Times New Roman"/>
              <a:buAutoNum type="arabicPlain" startAt="101"/>
              <a:tabLst>
                <a:tab pos="901700" algn="l"/>
              </a:tabLst>
            </a:pPr>
            <a:r>
              <a:rPr sz="40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4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002060"/>
                </a:solidFill>
                <a:latin typeface="Times New Roman"/>
                <a:cs typeface="Times New Roman"/>
              </a:rPr>
              <a:t>ПОЛИЦИЯ</a:t>
            </a:r>
            <a:endParaRPr sz="4000">
              <a:latin typeface="Times New Roman"/>
              <a:cs typeface="Times New Roman"/>
            </a:endParaRPr>
          </a:p>
          <a:p>
            <a:pPr marL="901700" indent="-889000">
              <a:lnSpc>
                <a:spcPct val="100000"/>
              </a:lnSpc>
              <a:buClr>
                <a:srgbClr val="FF0000"/>
              </a:buClr>
              <a:buFont typeface="Times New Roman"/>
              <a:buAutoNum type="arabicPlain" startAt="101"/>
              <a:tabLst>
                <a:tab pos="901700" algn="l"/>
              </a:tabLst>
            </a:pPr>
            <a:r>
              <a:rPr sz="40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4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110" dirty="0">
                <a:solidFill>
                  <a:srgbClr val="002060"/>
                </a:solidFill>
                <a:latin typeface="Times New Roman"/>
                <a:cs typeface="Times New Roman"/>
              </a:rPr>
              <a:t>СКОРАЯ</a:t>
            </a:r>
            <a:r>
              <a:rPr sz="4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ПОМОЩЬ</a:t>
            </a: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4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112</a:t>
            </a:r>
            <a:r>
              <a:rPr sz="4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4000" spc="-5" dirty="0">
                <a:solidFill>
                  <a:srgbClr val="002060"/>
                </a:solidFill>
                <a:latin typeface="Times New Roman"/>
                <a:cs typeface="Times New Roman"/>
              </a:rPr>
              <a:t> ЕДИНЫЙ</a:t>
            </a:r>
            <a:r>
              <a:rPr sz="4000" spc="-10" dirty="0">
                <a:solidFill>
                  <a:srgbClr val="002060"/>
                </a:solidFill>
                <a:latin typeface="Times New Roman"/>
                <a:cs typeface="Times New Roman"/>
              </a:rPr>
              <a:t> ТЕЛЕФОННЫЙ </a:t>
            </a:r>
            <a:r>
              <a:rPr sz="4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НОМЕР </a:t>
            </a:r>
            <a:r>
              <a:rPr sz="4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50" dirty="0">
                <a:solidFill>
                  <a:srgbClr val="002060"/>
                </a:solidFill>
                <a:latin typeface="Times New Roman"/>
                <a:cs typeface="Times New Roman"/>
              </a:rPr>
              <a:t>ВЫЗОВА</a:t>
            </a:r>
            <a:r>
              <a:rPr sz="4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002060"/>
                </a:solidFill>
                <a:latin typeface="Times New Roman"/>
                <a:cs typeface="Times New Roman"/>
              </a:rPr>
              <a:t>ЭКСТРЕННЫХ</a:t>
            </a:r>
            <a:r>
              <a:rPr sz="4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002060"/>
                </a:solidFill>
                <a:latin typeface="Times New Roman"/>
                <a:cs typeface="Times New Roman"/>
              </a:rPr>
              <a:t>СЛУЖБ</a:t>
            </a:r>
            <a:r>
              <a:rPr sz="4000" spc="-5" dirty="0">
                <a:solidFill>
                  <a:srgbClr val="002060"/>
                </a:solidFill>
                <a:latin typeface="Times New Roman"/>
                <a:cs typeface="Times New Roman"/>
              </a:rPr>
              <a:t> СО </a:t>
            </a:r>
            <a:r>
              <a:rPr sz="40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ВСЕХ </a:t>
            </a:r>
            <a:r>
              <a:rPr sz="4000" spc="-9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СОТОВЫХ</a:t>
            </a:r>
            <a:r>
              <a:rPr sz="4000" spc="-5" dirty="0">
                <a:solidFill>
                  <a:srgbClr val="002060"/>
                </a:solidFill>
                <a:latin typeface="Times New Roman"/>
                <a:cs typeface="Times New Roman"/>
              </a:rPr>
              <a:t> ТЕЛЕФОНОВ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511" y="210311"/>
            <a:ext cx="8985504" cy="10088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Правила</a:t>
            </a:r>
            <a:r>
              <a:rPr spc="95" dirty="0"/>
              <a:t> </a:t>
            </a:r>
            <a:r>
              <a:rPr spc="25" dirty="0"/>
              <a:t>безопасного</a:t>
            </a:r>
            <a:r>
              <a:rPr spc="95" dirty="0"/>
              <a:t> </a:t>
            </a:r>
            <a:r>
              <a:rPr spc="25" dirty="0"/>
              <a:t>поведения</a:t>
            </a:r>
            <a:r>
              <a:rPr spc="100" dirty="0"/>
              <a:t> </a:t>
            </a:r>
            <a:r>
              <a:rPr dirty="0"/>
              <a:t>в</a:t>
            </a:r>
            <a:r>
              <a:rPr spc="105" dirty="0"/>
              <a:t> </a:t>
            </a:r>
            <a:r>
              <a:rPr spc="20" dirty="0"/>
              <a:t>быту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963" y="975867"/>
            <a:ext cx="8556625" cy="515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828800" algn="just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это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нас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является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обыденными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привычными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вещами.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Однако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определённых </a:t>
            </a:r>
            <a:r>
              <a:rPr sz="2800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условиях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при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использовании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таких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хорошо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знакомых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вам</a:t>
            </a:r>
            <a:r>
              <a:rPr sz="2800" spc="6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приборов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оборудования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могут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возникнуть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непредвиденные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опасные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ситуации</a:t>
            </a:r>
            <a:r>
              <a:rPr sz="2800" spc="6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вас,</a:t>
            </a:r>
            <a:r>
              <a:rPr sz="2800" spc="6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ваших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близких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для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вашего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дома.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45"/>
              </a:spcBef>
            </a:pP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Подобные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опасные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ситуации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могут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возникать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2060"/>
                </a:solidFill>
                <a:latin typeface="Times New Roman"/>
                <a:cs typeface="Times New Roman"/>
              </a:rPr>
              <a:t>двум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причинам.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первом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–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сами</a:t>
            </a:r>
            <a:r>
              <a:rPr sz="28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можете </a:t>
            </a:r>
            <a:r>
              <a:rPr sz="2800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создать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такую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опасную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ситуацию,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002060"/>
                </a:solidFill>
                <a:latin typeface="Times New Roman"/>
                <a:cs typeface="Times New Roman"/>
              </a:rPr>
              <a:t>когда</a:t>
            </a:r>
            <a:r>
              <a:rPr sz="28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нарушаете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правила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безопасного</a:t>
            </a:r>
            <a:r>
              <a:rPr sz="2800" spc="-10" dirty="0">
                <a:solidFill>
                  <a:srgbClr val="002060"/>
                </a:solidFill>
                <a:latin typeface="Times New Roman"/>
                <a:cs typeface="Times New Roman"/>
              </a:rPr>
              <a:t> использования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оборудования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бытовых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приборов.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Во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2060"/>
                </a:solidFill>
                <a:latin typeface="Times New Roman"/>
                <a:cs typeface="Times New Roman"/>
              </a:rPr>
              <a:t>втором</a:t>
            </a:r>
            <a:r>
              <a:rPr sz="2800" spc="6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2800" spc="6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2060"/>
                </a:solidFill>
                <a:latin typeface="Times New Roman"/>
                <a:cs typeface="Times New Roman"/>
              </a:rPr>
              <a:t>может </a:t>
            </a:r>
            <a:r>
              <a:rPr sz="2800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возникнуть опасная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ситуация</a:t>
            </a:r>
            <a:r>
              <a:rPr sz="28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независимо</a:t>
            </a:r>
            <a:r>
              <a:rPr sz="28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Times New Roman"/>
                <a:cs typeface="Times New Roman"/>
              </a:rPr>
              <a:t>вас.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9223" y="1340768"/>
            <a:ext cx="2918640" cy="4176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511" y="210311"/>
            <a:ext cx="8985504" cy="10088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Правила</a:t>
            </a:r>
            <a:r>
              <a:rPr spc="95" dirty="0"/>
              <a:t> </a:t>
            </a:r>
            <a:r>
              <a:rPr spc="25" dirty="0"/>
              <a:t>безопасного</a:t>
            </a:r>
            <a:r>
              <a:rPr spc="95" dirty="0"/>
              <a:t> </a:t>
            </a:r>
            <a:r>
              <a:rPr spc="25" dirty="0"/>
              <a:t>поведения</a:t>
            </a:r>
            <a:r>
              <a:rPr spc="100" dirty="0"/>
              <a:t> </a:t>
            </a:r>
            <a:r>
              <a:rPr dirty="0"/>
              <a:t>в</a:t>
            </a:r>
            <a:r>
              <a:rPr spc="105" dirty="0"/>
              <a:t> </a:t>
            </a:r>
            <a:r>
              <a:rPr spc="20" dirty="0"/>
              <a:t>быту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963" y="974852"/>
            <a:ext cx="589343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Например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002060"/>
                </a:solidFill>
                <a:latin typeface="Times New Roman"/>
                <a:cs typeface="Times New Roman"/>
              </a:rPr>
              <a:t>резко</a:t>
            </a:r>
            <a:r>
              <a:rPr sz="30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возросло </a:t>
            </a:r>
            <a:r>
              <a:rPr sz="3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напряжение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сети, 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потёк 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кран 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кухне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др.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2060"/>
                </a:solidFill>
                <a:latin typeface="Times New Roman"/>
                <a:cs typeface="Times New Roman"/>
              </a:rPr>
              <a:t>того</a:t>
            </a:r>
            <a:r>
              <a:rPr sz="3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чтобы</a:t>
            </a:r>
            <a:r>
              <a:rPr sz="3000" spc="7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 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 знали, </a:t>
            </a:r>
            <a:r>
              <a:rPr sz="30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как </a:t>
            </a:r>
            <a:r>
              <a:rPr sz="3000" spc="-20" dirty="0">
                <a:solidFill>
                  <a:srgbClr val="002060"/>
                </a:solidFill>
                <a:latin typeface="Times New Roman"/>
                <a:cs typeface="Times New Roman"/>
              </a:rPr>
              <a:t>избежать 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возникновения 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 опасных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ситуаций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002060"/>
                </a:solidFill>
                <a:latin typeface="Times New Roman"/>
                <a:cs typeface="Times New Roman"/>
              </a:rPr>
              <a:t>быту,</a:t>
            </a:r>
            <a:r>
              <a:rPr sz="30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3000" spc="7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20" dirty="0">
                <a:solidFill>
                  <a:srgbClr val="002060"/>
                </a:solidFill>
                <a:latin typeface="Times New Roman"/>
                <a:cs typeface="Times New Roman"/>
              </a:rPr>
              <a:t>если </a:t>
            </a:r>
            <a:r>
              <a:rPr sz="3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она</a:t>
            </a:r>
            <a:r>
              <a:rPr sz="3000" spc="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sz="3000" spc="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002060"/>
                </a:solidFill>
                <a:latin typeface="Times New Roman"/>
                <a:cs typeface="Times New Roman"/>
              </a:rPr>
              <a:t>же</a:t>
            </a:r>
            <a:r>
              <a:rPr sz="3000" spc="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возникла</a:t>
            </a:r>
            <a:r>
              <a:rPr sz="3000" spc="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3000" spc="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постараться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7780" y="3718052"/>
            <a:ext cx="18916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негативные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963" y="3718052"/>
            <a:ext cx="31007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47645" algn="l"/>
              </a:tabLst>
            </a:pPr>
            <a:r>
              <a:rPr sz="3000" spc="-4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ш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ть	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её  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последствия.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2771" y="4175252"/>
            <a:ext cx="28581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6960" algn="l"/>
              </a:tabLst>
            </a:pP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3000" spc="3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sz="3000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3000" spc="-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му	мы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963" y="4632452"/>
            <a:ext cx="5893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9480" algn="l"/>
                <a:tab pos="3881754" algn="l"/>
              </a:tabLst>
            </a:pP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3000" spc="7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3000" spc="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ае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я	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3000" spc="-9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ро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о	р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асс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3000" spc="-4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000" spc="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ть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963" y="5089652"/>
            <a:ext cx="15963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7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е  </a:t>
            </a:r>
            <a:r>
              <a:rPr sz="30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4889" y="5089652"/>
            <a:ext cx="17024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051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</a:t>
            </a:r>
            <a:r>
              <a:rPr sz="3000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е  </a:t>
            </a:r>
            <a:r>
              <a:rPr sz="3000" spc="-20" dirty="0">
                <a:solidFill>
                  <a:srgbClr val="002060"/>
                </a:solidFill>
                <a:latin typeface="Times New Roman"/>
                <a:cs typeface="Times New Roman"/>
              </a:rPr>
              <a:t>требуют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9929" y="5089652"/>
            <a:ext cx="19704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0">
              <a:lnSpc>
                <a:spcPct val="100000"/>
              </a:lnSpc>
              <a:spcBef>
                <a:spcPts val="100"/>
              </a:spcBef>
            </a:pP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3000" spc="-40" dirty="0">
                <a:solidFill>
                  <a:srgbClr val="002060"/>
                </a:solidFill>
                <a:latin typeface="Times New Roman"/>
                <a:cs typeface="Times New Roman"/>
              </a:rPr>
              <a:t>ту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ции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,  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000" spc="-8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3000" spc="-160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3000" spc="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ни</a:t>
            </a:r>
            <a:r>
              <a:rPr sz="3000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963" y="5991859"/>
            <a:ext cx="36785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определённых</a:t>
            </a:r>
            <a:r>
              <a:rPr sz="3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333" y="1126072"/>
            <a:ext cx="5902218" cy="52552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055" y="225552"/>
            <a:ext cx="11314176" cy="8961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736" y="330707"/>
            <a:ext cx="10803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" dirty="0"/>
              <a:t>Правила</a:t>
            </a:r>
            <a:r>
              <a:rPr sz="3200" spc="95" dirty="0"/>
              <a:t> </a:t>
            </a:r>
            <a:r>
              <a:rPr sz="3200" spc="40" dirty="0"/>
              <a:t>безопасности</a:t>
            </a:r>
            <a:r>
              <a:rPr sz="3200" spc="100" dirty="0"/>
              <a:t> </a:t>
            </a:r>
            <a:r>
              <a:rPr sz="3200" spc="30" dirty="0"/>
              <a:t>при</a:t>
            </a:r>
            <a:r>
              <a:rPr sz="3200" spc="105" dirty="0"/>
              <a:t> </a:t>
            </a:r>
            <a:r>
              <a:rPr sz="3200" spc="40" dirty="0"/>
              <a:t>обращении</a:t>
            </a:r>
            <a:r>
              <a:rPr sz="3200" spc="100" dirty="0"/>
              <a:t> </a:t>
            </a:r>
            <a:r>
              <a:rPr sz="3200" dirty="0"/>
              <a:t>с</a:t>
            </a:r>
            <a:r>
              <a:rPr sz="3200" spc="105" dirty="0"/>
              <a:t> </a:t>
            </a:r>
            <a:r>
              <a:rPr sz="3200" spc="40" dirty="0"/>
              <a:t>электричеством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00489" y="1153668"/>
            <a:ext cx="8150859" cy="2009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14400" algn="just">
              <a:lnSpc>
                <a:spcPct val="100200"/>
              </a:lnSpc>
              <a:spcBef>
                <a:spcPts val="90"/>
              </a:spcBef>
            </a:pP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600" spc="-15" dirty="0">
                <a:solidFill>
                  <a:srgbClr val="002060"/>
                </a:solidFill>
                <a:latin typeface="Times New Roman"/>
                <a:cs typeface="Times New Roman"/>
              </a:rPr>
              <a:t>доме 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и в </a:t>
            </a:r>
            <a:r>
              <a:rPr sz="26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квартире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электричество </a:t>
            </a:r>
            <a:r>
              <a:rPr sz="26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обеспечивает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 освещение,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обогрев,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2060"/>
                </a:solidFill>
                <a:latin typeface="Times New Roman"/>
                <a:cs typeface="Times New Roman"/>
              </a:rPr>
              <a:t>приготовление</a:t>
            </a:r>
            <a:r>
              <a:rPr sz="26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пищи,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002060"/>
                </a:solidFill>
                <a:latin typeface="Times New Roman"/>
                <a:cs typeface="Times New Roman"/>
              </a:rPr>
              <a:t>работу </a:t>
            </a:r>
            <a:r>
              <a:rPr sz="26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различных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2060"/>
                </a:solidFill>
                <a:latin typeface="Times New Roman"/>
                <a:cs typeface="Times New Roman"/>
              </a:rPr>
              <a:t>бытовых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 приборов:</a:t>
            </a:r>
            <a:r>
              <a:rPr sz="2600" spc="6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телевизора, 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002060"/>
                </a:solidFill>
                <a:latin typeface="Times New Roman"/>
                <a:cs typeface="Times New Roman"/>
              </a:rPr>
              <a:t>холодильника,</a:t>
            </a:r>
            <a:r>
              <a:rPr sz="26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микроволновой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печи</a:t>
            </a:r>
            <a:r>
              <a:rPr sz="26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6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2060"/>
                </a:solidFill>
                <a:latin typeface="Times New Roman"/>
                <a:cs typeface="Times New Roman"/>
              </a:rPr>
              <a:t>других.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6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26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002060"/>
                </a:solidFill>
                <a:latin typeface="Times New Roman"/>
                <a:cs typeface="Times New Roman"/>
              </a:rPr>
              <a:t>же </a:t>
            </a:r>
            <a:r>
              <a:rPr sz="2600" spc="-6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2600" spc="1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электричество</a:t>
            </a:r>
            <a:r>
              <a:rPr sz="2600" spc="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600" spc="1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определённых</a:t>
            </a:r>
            <a:r>
              <a:rPr sz="2600" spc="1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условиях,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489" y="3134868"/>
            <a:ext cx="81502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представляет</a:t>
            </a:r>
            <a:r>
              <a:rPr sz="2600" spc="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серьёзную</a:t>
            </a:r>
            <a:r>
              <a:rPr sz="2600" spc="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опасность</a:t>
            </a:r>
            <a:r>
              <a:rPr sz="2600" spc="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600" spc="1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жизни</a:t>
            </a:r>
            <a:r>
              <a:rPr sz="2600" spc="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600" spc="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здоровья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489" y="3528060"/>
            <a:ext cx="1609090" cy="83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099"/>
              </a:lnSpc>
            </a:pPr>
            <a:r>
              <a:rPr sz="26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человека.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 П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ор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600" spc="-3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ени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0783" y="3238030"/>
            <a:ext cx="3204845" cy="112014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15"/>
              </a:spcBef>
              <a:tabLst>
                <a:tab pos="528955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о	а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2374900" algn="l"/>
              </a:tabLst>
            </a:pPr>
            <a:r>
              <a:rPr sz="2600" spc="-55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6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6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600" spc="6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ски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м	</a:t>
            </a:r>
            <a:r>
              <a:rPr sz="2600" spc="-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spc="-13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600" spc="-5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7402" y="3360420"/>
            <a:ext cx="2874010" cy="99821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670560">
              <a:lnSpc>
                <a:spcPct val="100000"/>
              </a:lnSpc>
              <a:spcBef>
                <a:spcPts val="484"/>
              </a:spcBef>
              <a:tabLst>
                <a:tab pos="1922145" algn="l"/>
              </a:tabLst>
            </a:pP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Ро	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1150620" algn="l"/>
                <a:tab pos="2700020" algn="l"/>
              </a:tabLst>
            </a:pP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600" spc="-6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spc="-3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т	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600" spc="-2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600" spc="6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ти	к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489" y="4329684"/>
            <a:ext cx="8150859" cy="200977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9"/>
              </a:spcBef>
              <a:tabLst>
                <a:tab pos="1198245" algn="l"/>
                <a:tab pos="1527175" algn="l"/>
                <a:tab pos="3745229" algn="l"/>
                <a:tab pos="5548630" algn="l"/>
                <a:tab pos="6728459" algn="l"/>
              </a:tabLst>
            </a:pPr>
            <a:r>
              <a:rPr sz="2600" spc="-65" dirty="0">
                <a:solidFill>
                  <a:srgbClr val="002060"/>
                </a:solidFill>
                <a:latin typeface="Times New Roman"/>
                <a:cs typeface="Times New Roman"/>
              </a:rPr>
              <a:t>ож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га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м	и	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жд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ени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ям	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вн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6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енни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х	т</a:t>
            </a:r>
            <a:r>
              <a:rPr sz="2600" spc="-4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аней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,	</a:t>
            </a:r>
            <a:r>
              <a:rPr sz="2600" spc="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6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ан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600" spc="-7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е 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сердца</a:t>
            </a:r>
            <a:r>
              <a:rPr sz="26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 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остановке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2060"/>
                </a:solidFill>
                <a:latin typeface="Times New Roman"/>
                <a:cs typeface="Times New Roman"/>
              </a:rPr>
              <a:t>дыхания.</a:t>
            </a:r>
            <a:endParaRPr sz="2600">
              <a:latin typeface="Times New Roman"/>
              <a:cs typeface="Times New Roman"/>
            </a:endParaRPr>
          </a:p>
          <a:p>
            <a:pPr marL="927100">
              <a:lnSpc>
                <a:spcPts val="2980"/>
              </a:lnSpc>
              <a:tabLst>
                <a:tab pos="1974214" algn="l"/>
                <a:tab pos="3388995" algn="l"/>
                <a:tab pos="5077460" algn="l"/>
                <a:tab pos="7320280" algn="l"/>
              </a:tabLst>
            </a:pP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600" spc="-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обы	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2600" spc="-3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600" spc="-7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ть	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ор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600" spc="-3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ени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й	</a:t>
            </a:r>
            <a:r>
              <a:rPr sz="2600" spc="-55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6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6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600" spc="6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ски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м	</a:t>
            </a:r>
            <a:r>
              <a:rPr sz="2600" spc="-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spc="-13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600" spc="-5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3220"/>
              </a:lnSpc>
              <a:tabLst>
                <a:tab pos="1355090" algn="l"/>
                <a:tab pos="3422650" algn="l"/>
                <a:tab pos="5330825" algn="l"/>
                <a:tab pos="5835650" algn="l"/>
              </a:tabLst>
            </a:pP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600" spc="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повседневной</a:t>
            </a:r>
            <a:r>
              <a:rPr sz="2600" spc="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жизни</a:t>
            </a:r>
            <a:r>
              <a:rPr sz="2600" spc="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необходимо</a:t>
            </a:r>
            <a:r>
              <a:rPr sz="2600" spc="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002060"/>
                </a:solidFill>
                <a:latin typeface="Times New Roman"/>
                <a:cs typeface="Times New Roman"/>
              </a:rPr>
              <a:t>соблюдать</a:t>
            </a:r>
            <a:r>
              <a:rPr sz="2600" spc="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ряд</a:t>
            </a:r>
            <a:r>
              <a:rPr sz="2600" spc="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общих </a:t>
            </a:r>
            <a:r>
              <a:rPr sz="2600" spc="-6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ави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л	</a:t>
            </a:r>
            <a:r>
              <a:rPr sz="2600" spc="-3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600" spc="2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600" spc="-20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пасн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spc="-7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о	обр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ащени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я	с	</a:t>
            </a:r>
            <a:r>
              <a:rPr sz="2600" spc="-55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6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6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600" spc="6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6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600" spc="-2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600" spc="-5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60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3158" y="1767588"/>
            <a:ext cx="3425955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16000"/>
            <a:ext cx="9455785" cy="226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51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spc="-35" dirty="0">
                <a:solidFill>
                  <a:srgbClr val="002060"/>
                </a:solidFill>
                <a:latin typeface="Times New Roman"/>
                <a:cs typeface="Times New Roman"/>
              </a:rPr>
              <a:t>Никогда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оставляйте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включённый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электроприбор без присмотра.</a:t>
            </a: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ts val="251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пользуйтесь</a:t>
            </a:r>
            <a:r>
              <a:rPr sz="2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электроприборами,</a:t>
            </a:r>
            <a:r>
              <a:rPr sz="2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имеющими</a:t>
            </a:r>
            <a:r>
              <a:rPr sz="2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какую-либо</a:t>
            </a:r>
            <a:r>
              <a:rPr sz="2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неисправность.</a:t>
            </a: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тените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вилку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 розетки за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провод</a:t>
            </a: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ts val="251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 ремонтируй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электроприборы 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включённые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сеть</a:t>
            </a: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ts val="249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Нельзя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002060"/>
                </a:solidFill>
                <a:latin typeface="Times New Roman"/>
                <a:cs typeface="Times New Roman"/>
              </a:rPr>
              <a:t>одну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розетку </a:t>
            </a:r>
            <a:r>
              <a:rPr sz="2100" spc="-20" dirty="0">
                <a:solidFill>
                  <a:srgbClr val="002060"/>
                </a:solidFill>
                <a:latin typeface="Times New Roman"/>
                <a:cs typeface="Times New Roman"/>
              </a:rPr>
              <a:t>включать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002060"/>
                </a:solidFill>
                <a:latin typeface="Times New Roman"/>
                <a:cs typeface="Times New Roman"/>
              </a:rPr>
              <a:t>несколько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электроприборов.</a:t>
            </a:r>
            <a:endParaRPr sz="21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00"/>
              </a:lnSpc>
              <a:spcBef>
                <a:spcPts val="90"/>
              </a:spcBef>
              <a:buFont typeface="Wingdings"/>
              <a:buChar char=""/>
              <a:tabLst>
                <a:tab pos="354965" algn="l"/>
                <a:tab pos="355600" algn="l"/>
                <a:tab pos="1390650" algn="l"/>
                <a:tab pos="1889760" algn="l"/>
                <a:tab pos="2281555" algn="l"/>
                <a:tab pos="2767965" algn="l"/>
                <a:tab pos="3811270" algn="l"/>
                <a:tab pos="4090670" algn="l"/>
                <a:tab pos="4583430" algn="l"/>
                <a:tab pos="4871720" algn="l"/>
                <a:tab pos="5158105" algn="l"/>
                <a:tab pos="6020435" algn="l"/>
                <a:tab pos="6320790" algn="l"/>
                <a:tab pos="6534784" algn="l"/>
                <a:tab pos="7082155" algn="l"/>
                <a:tab pos="7988300" algn="l"/>
                <a:tab pos="8625840" algn="l"/>
                <a:tab pos="8827770" algn="l"/>
                <a:tab pos="8888095" algn="l"/>
              </a:tabLst>
            </a:pP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100" spc="-9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100" spc="-80" dirty="0">
                <a:solidFill>
                  <a:srgbClr val="002060"/>
                </a:solidFill>
                <a:latin typeface="Times New Roman"/>
                <a:cs typeface="Times New Roman"/>
              </a:rPr>
              <a:t>х</a:t>
            </a:r>
            <a:r>
              <a:rPr sz="2100" spc="-6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	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100" spc="2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ро</a:t>
            </a:r>
            <a:r>
              <a:rPr sz="2100" spc="-5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	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100" spc="-6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100" spc="-105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100" spc="-5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ь	пор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ок	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кл</a:t>
            </a:r>
            <a:r>
              <a:rPr sz="2100" spc="-75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ения	</a:t>
            </a:r>
            <a:r>
              <a:rPr sz="2100" spc="-40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100" spc="-2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100" spc="2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ропри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оров	в		</a:t>
            </a:r>
            <a:r>
              <a:rPr sz="2100" spc="3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ь:  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100" spc="-8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100" spc="2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ла	н</a:t>
            </a:r>
            <a:r>
              <a:rPr sz="2100" spc="-3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но	п</a:t>
            </a:r>
            <a:r>
              <a:rPr sz="2100" spc="-6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кл</a:t>
            </a:r>
            <a:r>
              <a:rPr sz="2100" spc="-75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ь	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ш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нур	к	при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100" spc="-3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100" spc="-21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,	и	ли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ш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ь	</a:t>
            </a:r>
            <a:r>
              <a:rPr sz="2100" spc="-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100" spc="-3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ль</a:t>
            </a:r>
            <a:r>
              <a:rPr sz="2100" spc="-10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	п</a:t>
            </a:r>
            <a:r>
              <a:rPr sz="2100" spc="-3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100" spc="-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100" spc="-4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м	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ш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нур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262376"/>
            <a:ext cx="13957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подключить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1517" y="3122676"/>
            <a:ext cx="1868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100" spc="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800" b="1" spc="-240" baseline="-312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100" spc="-160" dirty="0">
                <a:solidFill>
                  <a:srgbClr val="002060"/>
                </a:solidFill>
                <a:latin typeface="Times New Roman"/>
                <a:cs typeface="Times New Roman"/>
              </a:rPr>
              <a:t>эле</a:t>
            </a:r>
            <a:r>
              <a:rPr sz="4800" b="1" spc="-240" baseline="-312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100" spc="-160" dirty="0">
                <a:solidFill>
                  <a:srgbClr val="002060"/>
                </a:solidFill>
                <a:latin typeface="Times New Roman"/>
                <a:cs typeface="Times New Roman"/>
              </a:rPr>
              <a:t>ктросети.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3072" y="3262376"/>
            <a:ext cx="552132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9"/>
              </a:lnSpc>
              <a:spcBef>
                <a:spcPts val="100"/>
              </a:spcBef>
              <a:tabLst>
                <a:tab pos="1645285" algn="l"/>
                <a:tab pos="2799080" algn="l"/>
                <a:tab pos="3745865" algn="l"/>
                <a:tab pos="5382260" algn="l"/>
              </a:tabLst>
            </a:pP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100" spc="-75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ение	при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ора	н</a:t>
            </a:r>
            <a:r>
              <a:rPr sz="2100" spc="-3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но	прои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100" spc="-2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100" spc="-6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ь	в</a:t>
            </a:r>
            <a:endParaRPr sz="2100">
              <a:latin typeface="Times New Roman"/>
              <a:cs typeface="Times New Roman"/>
            </a:endParaRPr>
          </a:p>
          <a:p>
            <a:pPr marL="663575" algn="ctr">
              <a:lnSpc>
                <a:spcPts val="3160"/>
              </a:lnSpc>
              <a:tabLst>
                <a:tab pos="1915160" algn="l"/>
              </a:tabLst>
            </a:pP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Ро	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3582416"/>
            <a:ext cx="21374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обратном</a:t>
            </a:r>
            <a:r>
              <a:rPr sz="21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порядке.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340" y="5858340"/>
            <a:ext cx="8799195" cy="2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90"/>
              </a:lnSpc>
            </a:pPr>
            <a:r>
              <a:rPr sz="2100" spc="-30" dirty="0">
                <a:solidFill>
                  <a:srgbClr val="002060"/>
                </a:solidFill>
                <a:latin typeface="Times New Roman"/>
                <a:cs typeface="Times New Roman"/>
              </a:rPr>
              <a:t>плохо</a:t>
            </a:r>
            <a:r>
              <a:rPr sz="2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изолированные</a:t>
            </a:r>
            <a:r>
              <a:rPr sz="2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провода</a:t>
            </a:r>
            <a:r>
              <a:rPr sz="2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незамедлительно</a:t>
            </a:r>
            <a:r>
              <a:rPr sz="2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сообщите</a:t>
            </a:r>
            <a:r>
              <a:rPr sz="2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002060"/>
                </a:solidFill>
                <a:latin typeface="Times New Roman"/>
                <a:cs typeface="Times New Roman"/>
              </a:rPr>
              <a:t>этом</a:t>
            </a:r>
            <a:r>
              <a:rPr sz="2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взрослым.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055" y="225552"/>
            <a:ext cx="11314176" cy="89611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5736" y="330707"/>
            <a:ext cx="10803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" dirty="0"/>
              <a:t>Правила</a:t>
            </a:r>
            <a:r>
              <a:rPr sz="3200" spc="95" dirty="0"/>
              <a:t> </a:t>
            </a:r>
            <a:r>
              <a:rPr sz="3200" spc="40" dirty="0"/>
              <a:t>безопасности</a:t>
            </a:r>
            <a:r>
              <a:rPr sz="3200" spc="100" dirty="0"/>
              <a:t> </a:t>
            </a:r>
            <a:r>
              <a:rPr sz="3200" spc="30" dirty="0"/>
              <a:t>при</a:t>
            </a:r>
            <a:r>
              <a:rPr sz="3200" spc="105" dirty="0"/>
              <a:t> </a:t>
            </a:r>
            <a:r>
              <a:rPr sz="3200" spc="40" dirty="0"/>
              <a:t>обращении</a:t>
            </a:r>
            <a:r>
              <a:rPr sz="3200" spc="100" dirty="0"/>
              <a:t> </a:t>
            </a:r>
            <a:r>
              <a:rPr sz="3200" dirty="0"/>
              <a:t>с</a:t>
            </a:r>
            <a:r>
              <a:rPr sz="3200" spc="105" dirty="0"/>
              <a:t> </a:t>
            </a:r>
            <a:r>
              <a:rPr sz="3200" spc="40" dirty="0"/>
              <a:t>электричеством</a:t>
            </a:r>
            <a:endParaRPr sz="3200"/>
          </a:p>
        </p:txBody>
      </p:sp>
      <p:grpSp>
        <p:nvGrpSpPr>
          <p:cNvPr id="10" name="object 10"/>
          <p:cNvGrpSpPr/>
          <p:nvPr/>
        </p:nvGrpSpPr>
        <p:grpSpPr>
          <a:xfrm>
            <a:off x="-12700" y="5919215"/>
            <a:ext cx="12192000" cy="939165"/>
            <a:chOff x="-12700" y="5919215"/>
            <a:chExt cx="12192000" cy="939165"/>
          </a:xfrm>
        </p:grpSpPr>
        <p:sp>
          <p:nvSpPr>
            <p:cNvPr id="11" name="object 11"/>
            <p:cNvSpPr/>
            <p:nvPr/>
          </p:nvSpPr>
          <p:spPr>
            <a:xfrm>
              <a:off x="0" y="5973090"/>
              <a:ext cx="12166600" cy="831215"/>
            </a:xfrm>
            <a:custGeom>
              <a:avLst/>
              <a:gdLst/>
              <a:ahLst/>
              <a:cxnLst/>
              <a:rect l="l" t="t" r="r" b="b"/>
              <a:pathLst>
                <a:path w="12166600" h="831215">
                  <a:moveTo>
                    <a:pt x="0" y="830996"/>
                  </a:moveTo>
                  <a:lnTo>
                    <a:pt x="12166600" y="830996"/>
                  </a:lnTo>
                  <a:lnTo>
                    <a:pt x="12166600" y="0"/>
                  </a:lnTo>
                  <a:lnTo>
                    <a:pt x="0" y="0"/>
                  </a:lnTo>
                  <a:lnTo>
                    <a:pt x="0" y="830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5960390"/>
              <a:ext cx="12166600" cy="25400"/>
            </a:xfrm>
            <a:custGeom>
              <a:avLst/>
              <a:gdLst/>
              <a:ahLst/>
              <a:cxnLst/>
              <a:rect l="l" t="t" r="r" b="b"/>
              <a:pathLst>
                <a:path w="12166600" h="25400">
                  <a:moveTo>
                    <a:pt x="0" y="0"/>
                  </a:moveTo>
                  <a:lnTo>
                    <a:pt x="12166600" y="0"/>
                  </a:lnTo>
                  <a:lnTo>
                    <a:pt x="121666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973090"/>
              <a:ext cx="12166600" cy="831215"/>
            </a:xfrm>
            <a:custGeom>
              <a:avLst/>
              <a:gdLst/>
              <a:ahLst/>
              <a:cxnLst/>
              <a:rect l="l" t="t" r="r" b="b"/>
              <a:pathLst>
                <a:path w="12166600" h="831215">
                  <a:moveTo>
                    <a:pt x="12166600" y="830997"/>
                  </a:moveTo>
                  <a:lnTo>
                    <a:pt x="0" y="83099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19215"/>
              <a:ext cx="12091416" cy="6888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88023"/>
              <a:ext cx="2157984" cy="56997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8739" y="3899407"/>
            <a:ext cx="11729720" cy="285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51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 пользуйтесь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электроприборами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ванной</a:t>
            </a:r>
            <a:endParaRPr sz="2100">
              <a:latin typeface="Times New Roman"/>
              <a:cs typeface="Times New Roman"/>
            </a:endParaRPr>
          </a:p>
          <a:p>
            <a:pPr marL="355600" marR="2279650" indent="-342900">
              <a:lnSpc>
                <a:spcPts val="2500"/>
              </a:lnSpc>
              <a:spcBef>
                <a:spcPts val="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Запрещается</a:t>
            </a:r>
            <a:r>
              <a:rPr sz="2100" spc="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прикасаться</a:t>
            </a:r>
            <a:r>
              <a:rPr sz="2100" spc="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1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прибору</a:t>
            </a:r>
            <a:r>
              <a:rPr sz="2100" spc="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002060"/>
                </a:solidFill>
                <a:latin typeface="Times New Roman"/>
                <a:cs typeface="Times New Roman"/>
              </a:rPr>
              <a:t>подключённом</a:t>
            </a:r>
            <a:r>
              <a:rPr sz="21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100" spc="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сеть</a:t>
            </a:r>
            <a:r>
              <a:rPr sz="21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мокрыми</a:t>
            </a:r>
            <a:r>
              <a:rPr sz="21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руками,</a:t>
            </a:r>
            <a:r>
              <a:rPr sz="21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а </a:t>
            </a:r>
            <a:r>
              <a:rPr sz="2100" spc="-50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также</a:t>
            </a:r>
            <a:r>
              <a:rPr sz="2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пользоваться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 электрическими</a:t>
            </a:r>
            <a:r>
              <a:rPr sz="2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устройствами,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1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находитесь</a:t>
            </a:r>
            <a:r>
              <a:rPr sz="2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100" spc="-20" dirty="0">
                <a:solidFill>
                  <a:srgbClr val="002060"/>
                </a:solidFill>
                <a:latin typeface="Times New Roman"/>
                <a:cs typeface="Times New Roman"/>
              </a:rPr>
              <a:t>воде.</a:t>
            </a:r>
            <a:endParaRPr sz="2100">
              <a:latin typeface="Times New Roman"/>
              <a:cs typeface="Times New Roman"/>
            </a:endParaRPr>
          </a:p>
          <a:p>
            <a:pPr marL="355600" marR="2279015" indent="-342900">
              <a:lnSpc>
                <a:spcPts val="2520"/>
              </a:lnSpc>
              <a:spcBef>
                <a:spcPts val="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Запрещается</a:t>
            </a:r>
            <a:r>
              <a:rPr sz="2100" spc="4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открывать</a:t>
            </a:r>
            <a:r>
              <a:rPr sz="2100" spc="4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100" spc="4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залезать</a:t>
            </a:r>
            <a:r>
              <a:rPr sz="2100" spc="4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100" spc="4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электрощитки</a:t>
            </a:r>
            <a:r>
              <a:rPr sz="2100" spc="4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2100" spc="4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002060"/>
                </a:solidFill>
                <a:latin typeface="Times New Roman"/>
                <a:cs typeface="Times New Roman"/>
              </a:rPr>
              <a:t>высокое</a:t>
            </a:r>
            <a:r>
              <a:rPr sz="2100" spc="4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напряжение</a:t>
            </a:r>
            <a:r>
              <a:rPr sz="2100" spc="4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sz="2100" spc="-50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опасно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для жизни</a:t>
            </a: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ts val="241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обнаружили</a:t>
            </a:r>
            <a:r>
              <a:rPr sz="2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неисправность</a:t>
            </a:r>
            <a:r>
              <a:rPr sz="21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1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электроприборе,</a:t>
            </a:r>
            <a:r>
              <a:rPr sz="21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Times New Roman"/>
                <a:cs typeface="Times New Roman"/>
              </a:rPr>
              <a:t>увидели</a:t>
            </a:r>
            <a:r>
              <a:rPr sz="2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оголённые</a:t>
            </a:r>
            <a:r>
              <a:rPr sz="21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38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Помните!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Никогда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нельзя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тушить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горящие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электроприборы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водой,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подключённых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в </a:t>
            </a:r>
            <a:r>
              <a:rPr sz="2400" b="1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электросеть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!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01311" y="1340768"/>
            <a:ext cx="1944216" cy="35893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225552"/>
            <a:ext cx="11186160" cy="8961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8506" y="330707"/>
            <a:ext cx="10678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" dirty="0"/>
              <a:t>Правила</a:t>
            </a:r>
            <a:r>
              <a:rPr sz="3200" spc="95" dirty="0"/>
              <a:t> </a:t>
            </a:r>
            <a:r>
              <a:rPr sz="3200" spc="40" dirty="0"/>
              <a:t>безопасности</a:t>
            </a:r>
            <a:r>
              <a:rPr sz="3200" spc="100" dirty="0"/>
              <a:t> </a:t>
            </a:r>
            <a:r>
              <a:rPr sz="3200" spc="30" dirty="0"/>
              <a:t>при</a:t>
            </a:r>
            <a:r>
              <a:rPr sz="3200" spc="105" dirty="0"/>
              <a:t> </a:t>
            </a:r>
            <a:r>
              <a:rPr sz="3200" spc="40" dirty="0"/>
              <a:t>обращении</a:t>
            </a:r>
            <a:r>
              <a:rPr sz="3200" spc="100" dirty="0"/>
              <a:t> </a:t>
            </a:r>
            <a:r>
              <a:rPr sz="3200" dirty="0"/>
              <a:t>с</a:t>
            </a:r>
            <a:r>
              <a:rPr sz="3200" spc="100" dirty="0"/>
              <a:t> </a:t>
            </a:r>
            <a:r>
              <a:rPr sz="3200" spc="25" dirty="0"/>
              <a:t>бытовым</a:t>
            </a:r>
            <a:r>
              <a:rPr sz="3200" spc="95" dirty="0"/>
              <a:t> </a:t>
            </a:r>
            <a:r>
              <a:rPr sz="3200" spc="20" dirty="0"/>
              <a:t>газом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08171" y="1124203"/>
            <a:ext cx="7818755" cy="295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224154" indent="914400" algn="just">
              <a:lnSpc>
                <a:spcPct val="99800"/>
              </a:lnSpc>
              <a:spcBef>
                <a:spcPts val="105"/>
              </a:spcBef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настоящее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время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многих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жилых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помещениях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пользуются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бытовым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природным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газом,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который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может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применяться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таких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устройствах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как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газовая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плита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приготовления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пищи 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газовых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колонках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подогрева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воды.</a:t>
            </a:r>
            <a:endParaRPr sz="2400">
              <a:latin typeface="Times New Roman"/>
              <a:cs typeface="Times New Roman"/>
            </a:endParaRPr>
          </a:p>
          <a:p>
            <a:pPr marL="63500" marR="55880" indent="914400">
              <a:lnSpc>
                <a:spcPct val="86100"/>
              </a:lnSpc>
              <a:spcBef>
                <a:spcPts val="425"/>
              </a:spcBef>
              <a:tabLst>
                <a:tab pos="1766570" algn="l"/>
                <a:tab pos="3775075" algn="l"/>
                <a:tab pos="5366385" algn="l"/>
                <a:tab pos="6736080" algn="l"/>
              </a:tabLst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Бытовой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газ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имеет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ни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цвета,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ни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запаха,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поэтому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чтобы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люди </a:t>
            </a:r>
            <a:r>
              <a:rPr sz="2400" spc="-195" dirty="0">
                <a:solidFill>
                  <a:srgbClr val="002060"/>
                </a:solidFill>
                <a:latin typeface="Times New Roman"/>
                <a:cs typeface="Times New Roman"/>
              </a:rPr>
              <a:t>мо</a:t>
            </a:r>
            <a:r>
              <a:rPr sz="4800" b="1" spc="-292" baseline="-18229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spc="-195" dirty="0">
                <a:solidFill>
                  <a:srgbClr val="002060"/>
                </a:solidFill>
                <a:latin typeface="Times New Roman"/>
                <a:cs typeface="Times New Roman"/>
              </a:rPr>
              <a:t>гли</a:t>
            </a:r>
            <a:r>
              <a:rPr sz="4800" b="1" spc="-292" baseline="-18229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spc="-195" dirty="0">
                <a:solidFill>
                  <a:srgbClr val="002060"/>
                </a:solidFill>
                <a:latin typeface="Times New Roman"/>
                <a:cs typeface="Times New Roman"/>
              </a:rPr>
              <a:t>вовремя</a:t>
            </a:r>
            <a:r>
              <a:rPr sz="2400" spc="-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обнаружить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его </a:t>
            </a:r>
            <a:r>
              <a:rPr sz="2400" spc="-434" dirty="0">
                <a:solidFill>
                  <a:srgbClr val="002060"/>
                </a:solidFill>
                <a:latin typeface="Times New Roman"/>
                <a:cs typeface="Times New Roman"/>
              </a:rPr>
              <a:t>ут</a:t>
            </a:r>
            <a:r>
              <a:rPr sz="4800" b="1" spc="-652" baseline="-26041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400" spc="-434" dirty="0">
                <a:solidFill>
                  <a:srgbClr val="002060"/>
                </a:solidFill>
                <a:latin typeface="Times New Roman"/>
                <a:cs typeface="Times New Roman"/>
              </a:rPr>
              <a:t>еч</a:t>
            </a:r>
            <a:r>
              <a:rPr sz="4800" b="1" spc="-652" baseline="-2604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spc="-434" dirty="0">
                <a:solidFill>
                  <a:srgbClr val="002060"/>
                </a:solidFill>
                <a:latin typeface="Times New Roman"/>
                <a:cs typeface="Times New Roman"/>
              </a:rPr>
              <a:t>ку,</a:t>
            </a:r>
            <a:r>
              <a:rPr sz="2400" spc="-4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4800" b="1" spc="-600" baseline="-26041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400" spc="-400" dirty="0">
                <a:solidFill>
                  <a:srgbClr val="002060"/>
                </a:solidFill>
                <a:latin typeface="Times New Roman"/>
                <a:cs typeface="Times New Roman"/>
              </a:rPr>
              <a:t>го</a:t>
            </a:r>
            <a:r>
              <a:rPr sz="4800" b="1" spc="-600" baseline="-26041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4800" b="1" spc="-1177" baseline="-260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добавляют	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специальные	вещества,	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которые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имеют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971" y="4056379"/>
            <a:ext cx="1182370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резкий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обр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тить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0174" y="4056379"/>
            <a:ext cx="4993640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333500" marR="5080" indent="-1321435">
              <a:lnSpc>
                <a:spcPts val="2810"/>
              </a:lnSpc>
              <a:spcBef>
                <a:spcPts val="250"/>
              </a:spcBef>
              <a:tabLst>
                <a:tab pos="2404110" algn="l"/>
                <a:tab pos="3547745" algn="l"/>
              </a:tabLst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ци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ф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400" spc="5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ск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ий	з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х,	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spc="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обный  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0578" y="4056379"/>
            <a:ext cx="1285875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322580">
              <a:lnSpc>
                <a:spcPts val="2810"/>
              </a:lnSpc>
              <a:spcBef>
                <a:spcPts val="250"/>
              </a:spcBef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бы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3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ро  вни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3370" y="4781804"/>
            <a:ext cx="3384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4605" algn="l"/>
                <a:tab pos="2854960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Ут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а	бы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	г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4458" y="4412995"/>
            <a:ext cx="326199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себя</a:t>
            </a:r>
            <a:endParaRPr sz="240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  <a:spcBef>
                <a:spcPts val="25"/>
              </a:spcBef>
              <a:tabLst>
                <a:tab pos="1540510" algn="l"/>
                <a:tab pos="3100705" algn="l"/>
              </a:tabLst>
            </a:pP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	при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5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ти	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971" y="5150611"/>
            <a:ext cx="7547609" cy="1482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4"/>
              </a:spcBef>
            </a:pP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трагическим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последствиям: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отравлению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человека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или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сильным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взрывом,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поэтому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нужно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неукоснительно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соблюдать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все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правила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безопасности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обращении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с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бытовым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газом.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8431" y="1804416"/>
            <a:ext cx="3962400" cy="36454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306" y="5877151"/>
            <a:ext cx="12120245" cy="981075"/>
            <a:chOff x="59306" y="5877151"/>
            <a:chExt cx="12120245" cy="981075"/>
          </a:xfrm>
        </p:grpSpPr>
        <p:sp>
          <p:nvSpPr>
            <p:cNvPr id="3" name="object 3"/>
            <p:cNvSpPr/>
            <p:nvPr/>
          </p:nvSpPr>
          <p:spPr>
            <a:xfrm>
              <a:off x="72006" y="5973532"/>
              <a:ext cx="12094845" cy="831215"/>
            </a:xfrm>
            <a:custGeom>
              <a:avLst/>
              <a:gdLst/>
              <a:ahLst/>
              <a:cxnLst/>
              <a:rect l="l" t="t" r="r" b="b"/>
              <a:pathLst>
                <a:path w="12094845" h="831215">
                  <a:moveTo>
                    <a:pt x="0" y="830997"/>
                  </a:moveTo>
                  <a:lnTo>
                    <a:pt x="12094593" y="830997"/>
                  </a:lnTo>
                  <a:lnTo>
                    <a:pt x="12094593" y="0"/>
                  </a:lnTo>
                  <a:lnTo>
                    <a:pt x="0" y="0"/>
                  </a:lnTo>
                  <a:lnTo>
                    <a:pt x="0" y="830997"/>
                  </a:lnTo>
                  <a:close/>
                </a:path>
              </a:pathLst>
            </a:custGeom>
            <a:solidFill>
              <a:srgbClr val="C6D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006" y="5960832"/>
              <a:ext cx="12094845" cy="25400"/>
            </a:xfrm>
            <a:custGeom>
              <a:avLst/>
              <a:gdLst/>
              <a:ahLst/>
              <a:cxnLst/>
              <a:rect l="l" t="t" r="r" b="b"/>
              <a:pathLst>
                <a:path w="12094845" h="25400">
                  <a:moveTo>
                    <a:pt x="0" y="0"/>
                  </a:moveTo>
                  <a:lnTo>
                    <a:pt x="12094593" y="0"/>
                  </a:lnTo>
                  <a:lnTo>
                    <a:pt x="12094593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006" y="5973532"/>
              <a:ext cx="12094845" cy="831215"/>
            </a:xfrm>
            <a:custGeom>
              <a:avLst/>
              <a:gdLst/>
              <a:ahLst/>
              <a:cxnLst/>
              <a:rect l="l" t="t" r="r" b="b"/>
              <a:pathLst>
                <a:path w="12094845" h="831215">
                  <a:moveTo>
                    <a:pt x="12094593" y="830997"/>
                  </a:moveTo>
                  <a:lnTo>
                    <a:pt x="0" y="83099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35635" y="3409188"/>
            <a:ext cx="455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Ро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0111" y="3466139"/>
            <a:ext cx="46291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90"/>
              </a:lnSpc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971" y="962659"/>
            <a:ext cx="118319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24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вы</a:t>
            </a:r>
            <a:r>
              <a:rPr sz="24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вдруг</a:t>
            </a:r>
            <a:r>
              <a:rPr sz="24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почувствовали</a:t>
            </a:r>
            <a:r>
              <a:rPr sz="2400" spc="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запах</a:t>
            </a:r>
            <a:r>
              <a:rPr sz="24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газа</a:t>
            </a:r>
            <a:r>
              <a:rPr sz="24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помещении</a:t>
            </a:r>
            <a:r>
              <a:rPr sz="2400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(в</a:t>
            </a:r>
            <a:r>
              <a:rPr sz="24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своём</a:t>
            </a:r>
            <a:r>
              <a:rPr sz="2400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частном</a:t>
            </a:r>
            <a:r>
              <a:rPr sz="24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доме,</a:t>
            </a:r>
            <a:r>
              <a:rPr sz="24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квартире), </a:t>
            </a:r>
            <a:r>
              <a:rPr sz="2400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следует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сразу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же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выполнить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определённый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список действий: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3" y="225552"/>
            <a:ext cx="11186160" cy="89611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8506" y="330707"/>
            <a:ext cx="106787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" dirty="0"/>
              <a:t>Правила</a:t>
            </a:r>
            <a:r>
              <a:rPr sz="3200" spc="95" dirty="0"/>
              <a:t> </a:t>
            </a:r>
            <a:r>
              <a:rPr sz="3200" spc="40" dirty="0"/>
              <a:t>безопасности</a:t>
            </a:r>
            <a:r>
              <a:rPr sz="3200" spc="100" dirty="0"/>
              <a:t> </a:t>
            </a:r>
            <a:r>
              <a:rPr sz="3200" spc="30" dirty="0"/>
              <a:t>при</a:t>
            </a:r>
            <a:r>
              <a:rPr sz="3200" spc="105" dirty="0"/>
              <a:t> </a:t>
            </a:r>
            <a:r>
              <a:rPr sz="3200" spc="40" dirty="0"/>
              <a:t>обращении</a:t>
            </a:r>
            <a:r>
              <a:rPr sz="3200" spc="100" dirty="0"/>
              <a:t> </a:t>
            </a:r>
            <a:r>
              <a:rPr sz="3200" dirty="0"/>
              <a:t>с</a:t>
            </a:r>
            <a:r>
              <a:rPr sz="3200" spc="100" dirty="0"/>
              <a:t> </a:t>
            </a:r>
            <a:r>
              <a:rPr sz="3200" spc="25" dirty="0"/>
              <a:t>бытовым</a:t>
            </a:r>
            <a:r>
              <a:rPr sz="3200" spc="95" dirty="0"/>
              <a:t> </a:t>
            </a:r>
            <a:r>
              <a:rPr sz="3200" spc="20" dirty="0"/>
              <a:t>газом</a:t>
            </a:r>
            <a:endParaRPr sz="3200"/>
          </a:p>
        </p:txBody>
      </p:sp>
      <p:grpSp>
        <p:nvGrpSpPr>
          <p:cNvPr id="11" name="object 11"/>
          <p:cNvGrpSpPr/>
          <p:nvPr/>
        </p:nvGrpSpPr>
        <p:grpSpPr>
          <a:xfrm>
            <a:off x="6922007" y="1764792"/>
            <a:ext cx="5126990" cy="3852545"/>
            <a:chOff x="6922007" y="1764792"/>
            <a:chExt cx="5126990" cy="3852545"/>
          </a:xfrm>
        </p:grpSpPr>
        <p:sp>
          <p:nvSpPr>
            <p:cNvPr id="12" name="object 12"/>
            <p:cNvSpPr/>
            <p:nvPr/>
          </p:nvSpPr>
          <p:spPr>
            <a:xfrm>
              <a:off x="7020991" y="1818548"/>
              <a:ext cx="5015865" cy="3785870"/>
            </a:xfrm>
            <a:custGeom>
              <a:avLst/>
              <a:gdLst/>
              <a:ahLst/>
              <a:cxnLst/>
              <a:rect l="l" t="t" r="r" b="b"/>
              <a:pathLst>
                <a:path w="5015865" h="3785870">
                  <a:moveTo>
                    <a:pt x="5015263" y="0"/>
                  </a:moveTo>
                  <a:lnTo>
                    <a:pt x="0" y="0"/>
                  </a:lnTo>
                  <a:lnTo>
                    <a:pt x="0" y="3785652"/>
                  </a:lnTo>
                  <a:lnTo>
                    <a:pt x="5015263" y="3785652"/>
                  </a:lnTo>
                  <a:lnTo>
                    <a:pt x="5015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20991" y="1818548"/>
              <a:ext cx="5015865" cy="3785870"/>
            </a:xfrm>
            <a:custGeom>
              <a:avLst/>
              <a:gdLst/>
              <a:ahLst/>
              <a:cxnLst/>
              <a:rect l="l" t="t" r="r" b="b"/>
              <a:pathLst>
                <a:path w="5015865" h="3785870">
                  <a:moveTo>
                    <a:pt x="0" y="0"/>
                  </a:moveTo>
                  <a:lnTo>
                    <a:pt x="5015264" y="0"/>
                  </a:lnTo>
                  <a:lnTo>
                    <a:pt x="5015264" y="3785652"/>
                  </a:lnTo>
                  <a:lnTo>
                    <a:pt x="0" y="378565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7343" y="1764792"/>
              <a:ext cx="2228088" cy="6888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2007" y="2133600"/>
              <a:ext cx="2913888" cy="6858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099731" y="1837435"/>
            <a:ext cx="331279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765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ПОМНИ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ТЕ!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ЗАПРЕЩАЕТСЯ: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99731" y="2575052"/>
            <a:ext cx="4404995" cy="29457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5600" marR="5080" indent="-342900">
              <a:lnSpc>
                <a:spcPct val="99400"/>
              </a:lnSpc>
              <a:spcBef>
                <a:spcPts val="114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Оставлять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включённую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газовую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плиту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без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присмотра </a:t>
            </a:r>
            <a:r>
              <a:rPr sz="2400" b="1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(вода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из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чайника,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кастрюли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может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погасить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огонь)</a:t>
            </a:r>
            <a:endParaRPr sz="2400">
              <a:latin typeface="Times New Roman"/>
              <a:cs typeface="Times New Roman"/>
            </a:endParaRPr>
          </a:p>
          <a:p>
            <a:pPr marL="355600" marR="55880" indent="-342900">
              <a:lnSpc>
                <a:spcPct val="1008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Использовать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газовую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плиту </a:t>
            </a:r>
            <a:r>
              <a:rPr sz="2400" b="1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обогрева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помещения</a:t>
            </a:r>
            <a:endParaRPr sz="2400">
              <a:latin typeface="Times New Roman"/>
              <a:cs typeface="Times New Roman"/>
            </a:endParaRPr>
          </a:p>
          <a:p>
            <a:pPr marL="355600" marR="175895" indent="-342900">
              <a:lnSpc>
                <a:spcPts val="2810"/>
              </a:lnSpc>
              <a:spcBef>
                <a:spcPts val="1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Сушить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над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газовой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плитой </a:t>
            </a:r>
            <a:r>
              <a:rPr sz="2400" b="1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вещи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3494" y="1837435"/>
            <a:ext cx="5924550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Закрыть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краники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газовых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приборах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8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Закрыть</a:t>
            </a:r>
            <a:r>
              <a:rPr sz="2400" b="1" spc="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вентиль</a:t>
            </a:r>
            <a:r>
              <a:rPr sz="2400" b="1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400" b="1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кран</a:t>
            </a:r>
            <a:r>
              <a:rPr sz="2400" b="1" spc="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b="1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отводе</a:t>
            </a:r>
            <a:r>
              <a:rPr sz="2400" b="1" spc="2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к </a:t>
            </a:r>
            <a:r>
              <a:rPr sz="2400" b="1" spc="-5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газовым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приборам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3494" y="2943859"/>
            <a:ext cx="5923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877695" algn="l"/>
                <a:tab pos="2775585" algn="l"/>
                <a:tab pos="3192780" algn="l"/>
                <a:tab pos="431038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кры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ь	о</a:t>
            </a: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на	и	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ри,	пр</a:t>
            </a:r>
            <a:r>
              <a:rPr sz="24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ри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3494" y="3300476"/>
            <a:ext cx="592455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помещения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Покинуть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помещение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354965" algn="l"/>
                <a:tab pos="355600" algn="l"/>
                <a:tab pos="939165" algn="l"/>
                <a:tab pos="2160270" algn="l"/>
                <a:tab pos="3652520" algn="l"/>
                <a:tab pos="494665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т	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spc="2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де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й	в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b="1" spc="-6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ви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е	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spc="-8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ую	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уж</a:t>
            </a:r>
            <a:r>
              <a:rPr sz="2400" b="1" spc="-95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44983" y="4403852"/>
            <a:ext cx="3143250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0295" algn="l"/>
                <a:tab pos="1499870" algn="l"/>
              </a:tabLst>
            </a:pPr>
            <a:r>
              <a:rPr sz="24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лице	с	</a:t>
            </a:r>
            <a:r>
              <a:rPr sz="24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но</a:t>
            </a:r>
            <a:r>
              <a:rPr sz="2400" b="1" spc="-6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  <a:spcBef>
                <a:spcPts val="5"/>
              </a:spcBef>
              <a:tabLst>
                <a:tab pos="2082800" algn="l"/>
              </a:tabLst>
            </a:pP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прибы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ия	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3494" y="4403852"/>
            <a:ext cx="2715895" cy="14827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187325">
              <a:lnSpc>
                <a:spcPct val="100800"/>
              </a:lnSpc>
              <a:spcBef>
                <a:spcPts val="75"/>
              </a:spcBef>
              <a:tabLst>
                <a:tab pos="1391920" algn="l"/>
                <a:tab pos="2190750" algn="l"/>
              </a:tabLst>
            </a:pP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«104»	или	на  телефона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8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Дожидайтесь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службы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улице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83242" y="5994908"/>
            <a:ext cx="914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Помните!</a:t>
            </a:r>
            <a:r>
              <a:rPr sz="24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953735"/>
                </a:solidFill>
                <a:latin typeface="Times New Roman"/>
                <a:cs typeface="Times New Roman"/>
              </a:rPr>
              <a:t>Утечка</a:t>
            </a:r>
            <a:r>
              <a:rPr sz="2400" b="1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газа</a:t>
            </a:r>
            <a:r>
              <a:rPr sz="2400" b="1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953735"/>
                </a:solidFill>
                <a:latin typeface="Times New Roman"/>
                <a:cs typeface="Times New Roman"/>
              </a:rPr>
              <a:t>приводить</a:t>
            </a:r>
            <a:r>
              <a:rPr sz="2400" b="1" spc="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53735"/>
                </a:solidFill>
                <a:latin typeface="Times New Roman"/>
                <a:cs typeface="Times New Roman"/>
              </a:rPr>
              <a:t>к </a:t>
            </a:r>
            <a:r>
              <a:rPr sz="2400" b="1" spc="-15" dirty="0">
                <a:solidFill>
                  <a:srgbClr val="953735"/>
                </a:solidFill>
                <a:latin typeface="Times New Roman"/>
                <a:cs typeface="Times New Roman"/>
              </a:rPr>
              <a:t>взрыву!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Выполняй</a:t>
            </a:r>
            <a:r>
              <a:rPr sz="2400" b="1" dirty="0">
                <a:solidFill>
                  <a:srgbClr val="953735"/>
                </a:solidFill>
                <a:latin typeface="Times New Roman"/>
                <a:cs typeface="Times New Roman"/>
              </a:rPr>
              <a:t> правила </a:t>
            </a:r>
            <a:r>
              <a:rPr sz="24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безопасности!</a:t>
            </a:r>
            <a:r>
              <a:rPr sz="2400" b="1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Сохрани</a:t>
            </a:r>
            <a:r>
              <a:rPr sz="2400" b="1" spc="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жизнь</a:t>
            </a:r>
            <a:r>
              <a:rPr sz="2400" b="1" spc="5" dirty="0">
                <a:solidFill>
                  <a:srgbClr val="95373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53735"/>
                </a:solidFill>
                <a:latin typeface="Times New Roman"/>
                <a:cs typeface="Times New Roman"/>
              </a:rPr>
              <a:t>себе </a:t>
            </a:r>
            <a:r>
              <a:rPr sz="2400" b="1" dirty="0">
                <a:solidFill>
                  <a:srgbClr val="953735"/>
                </a:solidFill>
                <a:latin typeface="Times New Roman"/>
                <a:cs typeface="Times New Roman"/>
              </a:rPr>
              <a:t>и </a:t>
            </a:r>
            <a:r>
              <a:rPr sz="2400" b="1" spc="-10" dirty="0">
                <a:solidFill>
                  <a:srgbClr val="953735"/>
                </a:solidFill>
                <a:latin typeface="Times New Roman"/>
                <a:cs typeface="Times New Roman"/>
              </a:rPr>
              <a:t>близким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2274</Words>
  <Application>Microsoft Office PowerPoint</Application>
  <PresentationFormat>Произвольный</PresentationFormat>
  <Paragraphs>331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Презентация PowerPoint</vt:lpstr>
      <vt:lpstr>Правила безопасного поведения в быту</vt:lpstr>
      <vt:lpstr>Правила безопасного поведения в быту</vt:lpstr>
      <vt:lpstr>Правила безопасного поведения в быту</vt:lpstr>
      <vt:lpstr>Правила безопасного поведения в быту</vt:lpstr>
      <vt:lpstr>Правила безопасности при обращении с электричеством</vt:lpstr>
      <vt:lpstr>Правила безопасности при обращении с электричеством</vt:lpstr>
      <vt:lpstr>Правила безопасности при обращении с бытовым газом</vt:lpstr>
      <vt:lpstr>Правила безопасности при обращении с бытовым газом</vt:lpstr>
      <vt:lpstr>Правила безопасности при обращении с бытовым газом</vt:lpstr>
      <vt:lpstr>Правила безопасности при использовании водопроводных устройств</vt:lpstr>
      <vt:lpstr>Правила безопасного поведения при пожарах</vt:lpstr>
      <vt:lpstr>Причины возникновения пожара в быту</vt:lpstr>
      <vt:lpstr>Алгоритм вызова пожарной службы</vt:lpstr>
      <vt:lpstr>Пожар в квартире</vt:lpstr>
      <vt:lpstr>Пожар в квартире</vt:lpstr>
      <vt:lpstr>Пожар в квартире</vt:lpstr>
      <vt:lpstr>Пожар в квартире</vt:lpstr>
      <vt:lpstr>Пожар на балконе</vt:lpstr>
      <vt:lpstr>Пожар в лифте</vt:lpstr>
      <vt:lpstr>Дым в подъезде</vt:lpstr>
      <vt:lpstr>Дым в подъезде</vt:lpstr>
      <vt:lpstr>Дым в подъезде</vt:lpstr>
      <vt:lpstr>Противопожарная безопасность</vt:lpstr>
      <vt:lpstr>Правила безопасности при работе с компьютером</vt:lpstr>
      <vt:lpstr>Правила безопасности при работе с компьютером</vt:lpstr>
      <vt:lpstr>Правила безопасности со средствами бытовой химии</vt:lpstr>
      <vt:lpstr>Правила безопасности с колющими и режущими предметами</vt:lpstr>
      <vt:lpstr>Осторожно открытое окно – опасно для жизни</vt:lpstr>
      <vt:lpstr>Правила безопасного поведения на даче</vt:lpstr>
      <vt:lpstr>Правила безопасного поведения на даче</vt:lpstr>
      <vt:lpstr>Правила пожарной безопасности при использовании мангалов</vt:lpstr>
      <vt:lpstr>ТЕЛЕФОНЫ  ЭКСТРЕННОЙ ПОМОЩИ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zavuch2</dc:creator>
  <cp:lastModifiedBy>zavuch2</cp:lastModifiedBy>
  <cp:revision>1</cp:revision>
  <dcterms:created xsi:type="dcterms:W3CDTF">2021-07-01T11:32:05Z</dcterms:created>
  <dcterms:modified xsi:type="dcterms:W3CDTF">2021-07-01T11:33:39Z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2020-09-30T00:00:00Z</vt:filetime>
  </property>
  <property fmtid="{D5CDD505-2E9C-101B-9397-08002B2CF9AE}" pid="3" name="LastSaved">
    <vt:filetime>2021-07-01T00:00:00Z</vt:filetime>
  </property>
</Properties>
</file>